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8.xml" ContentType="application/vnd.openxmlformats-officedocument.theme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9" r:id="rId1"/>
    <p:sldMasterId id="2147483652" r:id="rId2"/>
    <p:sldMasterId id="2147483651" r:id="rId3"/>
    <p:sldMasterId id="2147487222" r:id="rId4"/>
    <p:sldMasterId id="2147487234" r:id="rId5"/>
    <p:sldMasterId id="2147487247" r:id="rId6"/>
    <p:sldMasterId id="2147487260" r:id="rId7"/>
    <p:sldMasterId id="2147487376" r:id="rId8"/>
    <p:sldMasterId id="2147491969" r:id="rId9"/>
  </p:sldMasterIdLst>
  <p:notesMasterIdLst>
    <p:notesMasterId r:id="rId21"/>
  </p:notesMasterIdLst>
  <p:handoutMasterIdLst>
    <p:handoutMasterId r:id="rId22"/>
  </p:handoutMasterIdLst>
  <p:sldIdLst>
    <p:sldId id="1320" r:id="rId10"/>
    <p:sldId id="1326" r:id="rId11"/>
    <p:sldId id="1286" r:id="rId12"/>
    <p:sldId id="1315" r:id="rId13"/>
    <p:sldId id="1312" r:id="rId14"/>
    <p:sldId id="1313" r:id="rId15"/>
    <p:sldId id="1316" r:id="rId16"/>
    <p:sldId id="1327" r:id="rId17"/>
    <p:sldId id="1310" r:id="rId18"/>
    <p:sldId id="1307" r:id="rId19"/>
    <p:sldId id="1314" r:id="rId20"/>
  </p:sldIdLst>
  <p:sldSz cx="9144000" cy="6858000" type="screen4x3"/>
  <p:notesSz cx="6858000" cy="9926638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umimoji="1" sz="1600" b="1" kern="1200">
        <a:solidFill>
          <a:srgbClr val="FF9900"/>
        </a:solidFill>
        <a:latin typeface="Bookman Old Style" panose="020506040505050202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b="1" kern="1200">
        <a:solidFill>
          <a:srgbClr val="FF9900"/>
        </a:solidFill>
        <a:latin typeface="Bookman Old Style" panose="020506040505050202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b="1" kern="1200">
        <a:solidFill>
          <a:srgbClr val="FF9900"/>
        </a:solidFill>
        <a:latin typeface="Bookman Old Style" panose="020506040505050202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b="1" kern="1200">
        <a:solidFill>
          <a:srgbClr val="FF9900"/>
        </a:solidFill>
        <a:latin typeface="Bookman Old Style" panose="020506040505050202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b="1" kern="1200">
        <a:solidFill>
          <a:srgbClr val="FF9900"/>
        </a:solidFill>
        <a:latin typeface="Bookman Old Style" panose="020506040505050202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kumimoji="1" sz="1600" b="1" kern="1200">
        <a:solidFill>
          <a:srgbClr val="FF9900"/>
        </a:solidFill>
        <a:latin typeface="Bookman Old Style" panose="020506040505050202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kumimoji="1" sz="1600" b="1" kern="1200">
        <a:solidFill>
          <a:srgbClr val="FF9900"/>
        </a:solidFill>
        <a:latin typeface="Bookman Old Style" panose="020506040505050202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kumimoji="1" sz="1600" b="1" kern="1200">
        <a:solidFill>
          <a:srgbClr val="FF9900"/>
        </a:solidFill>
        <a:latin typeface="Bookman Old Style" panose="020506040505050202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kumimoji="1" sz="1600" b="1" kern="1200">
        <a:solidFill>
          <a:srgbClr val="FF9900"/>
        </a:solidFill>
        <a:latin typeface="Bookman Old Style" panose="020506040505050202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4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0021"/>
    <a:srgbClr val="000099"/>
    <a:srgbClr val="FFFFCC"/>
    <a:srgbClr val="FFFFC5"/>
    <a:srgbClr val="996633"/>
    <a:srgbClr val="FFFF00"/>
    <a:srgbClr val="FFFFC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408" autoAdjust="0"/>
    <p:restoredTop sz="98844" autoAdjust="0"/>
  </p:normalViewPr>
  <p:slideViewPr>
    <p:cSldViewPr>
      <p:cViewPr varScale="1">
        <p:scale>
          <a:sx n="72" d="100"/>
          <a:sy n="72" d="100"/>
        </p:scale>
        <p:origin x="1752" y="54"/>
      </p:cViewPr>
      <p:guideLst>
        <p:guide orient="horz" pos="37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76"/>
    </p:cViewPr>
  </p:sorterViewPr>
  <p:notesViewPr>
    <p:cSldViewPr>
      <p:cViewPr varScale="1">
        <p:scale>
          <a:sx n="32" d="100"/>
          <a:sy n="32" d="100"/>
        </p:scale>
        <p:origin x="-1554" y="-84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kumimoji="0"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kumimoji="0"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kumimoji="0"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2975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3B1CC59-C469-4EE5-A481-393F927374EF}" type="slidenum">
              <a:rPr lang="es-ES_tradnl" altLang="es-CO"/>
              <a:pPr>
                <a:defRPr/>
              </a:pPr>
              <a:t>‹Nº›</a:t>
            </a:fld>
            <a:endParaRPr lang="es-ES_tradnl" altLang="es-CO"/>
          </a:p>
        </p:txBody>
      </p:sp>
    </p:spTree>
    <p:extLst>
      <p:ext uri="{BB962C8B-B14F-4D97-AF65-F5344CB8AC3E}">
        <p14:creationId xmlns:p14="http://schemas.microsoft.com/office/powerpoint/2010/main" val="2300845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kumimoji="0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kumimoji="0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14875"/>
            <a:ext cx="50292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kumimoji="0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2975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6737384-DE1B-4ABD-99BA-2D5FDE1EC746}" type="slidenum">
              <a:rPr lang="es-ES_tradnl" altLang="es-CO"/>
              <a:pPr>
                <a:defRPr/>
              </a:pPr>
              <a:t>‹Nº›</a:t>
            </a:fld>
            <a:endParaRPr lang="es-ES_tradnl" altLang="es-CO"/>
          </a:p>
        </p:txBody>
      </p:sp>
    </p:spTree>
    <p:extLst>
      <p:ext uri="{BB962C8B-B14F-4D97-AF65-F5344CB8AC3E}">
        <p14:creationId xmlns:p14="http://schemas.microsoft.com/office/powerpoint/2010/main" val="1119168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fld id="{4917CE4A-1760-4B04-AAE5-98E4709708AD}" type="slidenum">
              <a:rPr kumimoji="0" lang="es-ES_tradnl" altLang="es-CO" sz="1200" b="0" smtClean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/>
              <a:t>0</a:t>
            </a:fld>
            <a:endParaRPr kumimoji="0" lang="es-ES_tradnl" altLang="es-CO" sz="1200" b="0">
              <a:solidFill>
                <a:schemeClr val="tx1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1116759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fld id="{703F0917-D9A8-4C03-AE39-C2DF95BF25C4}" type="slidenum">
              <a:rPr kumimoji="0" lang="es-ES_tradnl" altLang="es-CO" sz="1200" b="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/>
              <a:t>10</a:t>
            </a:fld>
            <a:endParaRPr kumimoji="0" lang="es-ES_tradnl" altLang="es-CO" sz="1200" b="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377391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9325" y="744538"/>
            <a:ext cx="4962525" cy="3722687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14875"/>
            <a:ext cx="548640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CO" altLang="es-CO"/>
              <a:t>xxxxx</a:t>
            </a:r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126764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91F9995-09F3-4D13-BADD-52593ACA8B82}" type="slidenum">
              <a:rPr lang="es-ES" altLang="es-CO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s-ES" altLang="es-CO">
              <a:latin typeface="Arial" panose="020B0604020202020204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CO" altLang="es-CO">
                <a:latin typeface="Arial" panose="020B0604020202020204" pitchFamily="34" charset="0"/>
              </a:rPr>
              <a:t>vv</a:t>
            </a:r>
            <a:endParaRPr lang="es-ES" altLang="es-C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570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4C2A713-C612-4830-9EF2-D8BC55ED4603}" type="slidenum">
              <a:rPr lang="es-ES" altLang="es-CO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s-ES" altLang="es-CO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CO" altLang="es-CO">
                <a:latin typeface="Arial" panose="020B0604020202020204" pitchFamily="34" charset="0"/>
              </a:rPr>
              <a:t>vv</a:t>
            </a:r>
            <a:endParaRPr lang="es-ES" altLang="es-C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922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fld id="{88805A4B-941F-4CE2-A73C-2A8730BBB0AD}" type="slidenum">
              <a:rPr kumimoji="0" lang="es-ES" altLang="es-CO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</a:t>
            </a:fld>
            <a:endParaRPr kumimoji="0" lang="es-ES" altLang="es-CO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9325" y="744538"/>
            <a:ext cx="4962525" cy="3722687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altLang="es-CO"/>
          </a:p>
        </p:txBody>
      </p:sp>
    </p:spTree>
    <p:extLst>
      <p:ext uri="{BB962C8B-B14F-4D97-AF65-F5344CB8AC3E}">
        <p14:creationId xmlns:p14="http://schemas.microsoft.com/office/powerpoint/2010/main" val="1336632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1783AE5-9A0B-4FD4-8FEB-A61175EFDCAD}" type="slidenum">
              <a:rPr lang="es-ES" altLang="es-CO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s-ES" altLang="es-CO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CO" altLang="es-CO">
                <a:latin typeface="Arial" panose="020B0604020202020204" pitchFamily="34" charset="0"/>
              </a:rPr>
              <a:t>vv</a:t>
            </a:r>
            <a:endParaRPr lang="es-ES" altLang="es-C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750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A8AF9D3-29D3-4820-A9B6-6B455515BE67}" type="slidenum">
              <a:rPr lang="es-ES" altLang="es-CO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s-ES" altLang="es-CO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CO" altLang="es-CO">
                <a:latin typeface="Arial" panose="020B0604020202020204" pitchFamily="34" charset="0"/>
              </a:rPr>
              <a:t>vv</a:t>
            </a:r>
            <a:endParaRPr lang="es-ES" altLang="es-C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031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fld id="{4EC01FE5-C702-4C6F-B26D-3C1363339F41}" type="slidenum">
              <a:rPr kumimoji="0" lang="es-ES" altLang="es-CO" sz="12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8</a:t>
            </a:fld>
            <a:endParaRPr kumimoji="0" lang="es-ES" altLang="es-CO" sz="1200" b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43" name="Rectangle 7"/>
          <p:cNvSpPr txBox="1">
            <a:spLocks noGrp="1" noChangeArrowheads="1"/>
          </p:cNvSpPr>
          <p:nvPr/>
        </p:nvSpPr>
        <p:spPr bwMode="auto">
          <a:xfrm>
            <a:off x="3886200" y="9586913"/>
            <a:ext cx="29718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r"/>
            <a:fld id="{0448BFEF-A43D-45D3-8918-3C4597A61DCC}" type="slidenum">
              <a:rPr lang="es-ES_tradnl" altLang="es-CO" sz="1200">
                <a:solidFill>
                  <a:srgbClr val="000099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algn="r"/>
              <a:t>8</a:t>
            </a:fld>
            <a:endParaRPr lang="es-ES_tradnl" altLang="es-CO" sz="1200">
              <a:solidFill>
                <a:srgbClr val="000099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CO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315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998988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43"/>
          <p:cNvSpPr txBox="1">
            <a:spLocks noChangeArrowheads="1"/>
          </p:cNvSpPr>
          <p:nvPr userDrawn="1"/>
        </p:nvSpPr>
        <p:spPr bwMode="auto">
          <a:xfrm>
            <a:off x="0" y="0"/>
            <a:ext cx="2700338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1pPr>
            <a:lvl2pPr marL="742950" indent="-28575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2pPr>
            <a:lvl3pPr marL="11430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3pPr>
            <a:lvl4pPr marL="16002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4pPr>
            <a:lvl5pPr marL="20574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ES_tradnl" sz="1200" dirty="0">
                <a:solidFill>
                  <a:srgbClr val="C00000"/>
                </a:solidFill>
                <a:latin typeface="Calibri" pitchFamily="34" charset="0"/>
              </a:rPr>
              <a:t>Ulises Canosa Suárez</a:t>
            </a:r>
          </a:p>
        </p:txBody>
      </p:sp>
    </p:spTree>
    <p:extLst>
      <p:ext uri="{BB962C8B-B14F-4D97-AF65-F5344CB8AC3E}">
        <p14:creationId xmlns:p14="http://schemas.microsoft.com/office/powerpoint/2010/main" val="122057338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9349504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83413" y="6418263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800" b="0">
                <a:solidFill>
                  <a:srgbClr val="00009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7D40A29-2229-4131-8520-EC9F80FABAC1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2350311089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83413" y="6418263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800" b="0">
                <a:solidFill>
                  <a:srgbClr val="00009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E2C7A4-F94B-4904-90D5-A8A5B13CF47F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1309212748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83413" y="6418263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800" b="0">
                <a:solidFill>
                  <a:srgbClr val="00009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FCED86-700E-4502-85A3-36C33C2CE40D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472729686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83413" y="6418263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800" b="0">
                <a:solidFill>
                  <a:srgbClr val="00009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7EE0BC8-B6D2-41FD-BF62-CAF2284B362F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330436447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83413" y="6418263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800" b="0">
                <a:solidFill>
                  <a:srgbClr val="00009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FC525A2-7E91-4AB5-8318-6A8A45CEDA45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1962306193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kumimoji="0" sz="800" b="0">
                <a:solidFill>
                  <a:srgbClr val="000099"/>
                </a:solidFill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kumimoji="0" sz="800" b="0">
                <a:solidFill>
                  <a:srgbClr val="000099"/>
                </a:solidFill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83413" y="6418263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800" b="0">
                <a:solidFill>
                  <a:srgbClr val="00009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B682CD7-4314-4E7B-8536-C6223664D21D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170828754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684384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856069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EE2C7-9BBF-456C-9AF1-E91045D92E01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2020091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AFAFE-3F4E-4164-B837-7B9821511611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1060468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303A3-DD09-46F9-A1ED-7EB176704B58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061289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EE464-8428-4596-8C9A-94255F0006E3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4243905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4DDB9-C5FB-4FA1-87EA-4A3A85CFBC6E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1551936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B9B71-FA08-41C7-BC3D-77F108A356CB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027974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E3D19-0FB8-48A9-8F31-D35D63E7FAEB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6311209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09260-B3E7-47B3-92A9-160337942C3A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39614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080781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1CA41-6AA0-4635-9C7A-72FD4A3F1E3E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5166927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B4C8-7D92-4E2D-A549-E374283471A8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3576376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6ACFE-9FD2-4B0E-BCF7-00390531DB60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21269935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5A750-0CEA-4FF7-98BC-4E1899C70414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2205721017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A4802-9032-47A3-AE0D-C70AA941258C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622978492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C55A5-D9B6-4BB7-BCD7-4EA46F588CC3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262795291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324D3-C1E5-484C-9028-ACDB3E92C5EE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2890812568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DA3A6-A3E0-4096-B2BC-814E6DBCEC97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208040654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823A3-8E7B-46D5-B91E-8231305616C9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1725324716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E4F2B-B7FE-4FD7-A016-D95F9CD50CE5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2017486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77489607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07DDC-E2C2-4292-995C-C97C6E5ECA66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2377005802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C7AF8-1D91-4A0E-82CF-CC06F511E497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831669513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0414E-E954-4AC6-B8CE-B8ECA9258F24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336997459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5AE21-AA1C-4098-9A6A-27BCE02A9F14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2721008097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43"/>
          <p:cNvSpPr txBox="1">
            <a:spLocks noChangeArrowheads="1"/>
          </p:cNvSpPr>
          <p:nvPr/>
        </p:nvSpPr>
        <p:spPr bwMode="auto">
          <a:xfrm>
            <a:off x="-71438" y="0"/>
            <a:ext cx="15478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1pPr>
            <a:lvl2pPr marL="742950" indent="-28575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2pPr>
            <a:lvl3pPr marL="11430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3pPr>
            <a:lvl4pPr marL="16002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4pPr>
            <a:lvl5pPr marL="20574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ES_tradnl" sz="1200" dirty="0">
                <a:solidFill>
                  <a:srgbClr val="C00000"/>
                </a:solidFill>
                <a:latin typeface="Calibri" pitchFamily="34" charset="0"/>
              </a:rPr>
              <a:t>Ulises Canosa Suárez</a:t>
            </a:r>
          </a:p>
        </p:txBody>
      </p:sp>
    </p:spTree>
    <p:extLst>
      <p:ext uri="{BB962C8B-B14F-4D97-AF65-F5344CB8AC3E}">
        <p14:creationId xmlns:p14="http://schemas.microsoft.com/office/powerpoint/2010/main" val="3925681439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1705471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44972281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1774393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4799195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109101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36150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5173009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858574142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55077422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734685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5574238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43"/>
          <p:cNvSpPr txBox="1">
            <a:spLocks noChangeArrowheads="1"/>
          </p:cNvSpPr>
          <p:nvPr userDrawn="1"/>
        </p:nvSpPr>
        <p:spPr bwMode="auto">
          <a:xfrm>
            <a:off x="0" y="0"/>
            <a:ext cx="2700338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1pPr>
            <a:lvl2pPr marL="742950" indent="-28575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2pPr>
            <a:lvl3pPr marL="11430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3pPr>
            <a:lvl4pPr marL="16002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4pPr>
            <a:lvl5pPr marL="20574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ES_tradnl" sz="1400" dirty="0">
                <a:solidFill>
                  <a:srgbClr val="A50021"/>
                </a:solidFill>
                <a:latin typeface="Calibri" pitchFamily="34" charset="0"/>
              </a:rPr>
              <a:t>Ulises Canosa Suárez</a:t>
            </a:r>
          </a:p>
        </p:txBody>
      </p:sp>
    </p:spTree>
    <p:extLst>
      <p:ext uri="{BB962C8B-B14F-4D97-AF65-F5344CB8AC3E}">
        <p14:creationId xmlns:p14="http://schemas.microsoft.com/office/powerpoint/2010/main" val="2833811347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6047709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98896981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4783153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292853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7381149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6717173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9046835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325415126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251272042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4550283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3220206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algn="ctr"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FD61087E-1CB4-42F6-B2B1-906D8E7DB4AB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9759517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43"/>
          <p:cNvSpPr txBox="1">
            <a:spLocks noChangeArrowheads="1"/>
          </p:cNvSpPr>
          <p:nvPr userDrawn="1"/>
        </p:nvSpPr>
        <p:spPr bwMode="auto">
          <a:xfrm>
            <a:off x="0" y="0"/>
            <a:ext cx="2700338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1pPr>
            <a:lvl2pPr marL="742950" indent="-28575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2pPr>
            <a:lvl3pPr marL="11430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3pPr>
            <a:lvl4pPr marL="16002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4pPr>
            <a:lvl5pPr marL="20574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ES_tradnl" sz="1200" dirty="0">
                <a:solidFill>
                  <a:srgbClr val="C00000"/>
                </a:solidFill>
                <a:latin typeface="Calibri" pitchFamily="34" charset="0"/>
              </a:rPr>
              <a:t>Ulises Canosa Suárez</a:t>
            </a:r>
          </a:p>
        </p:txBody>
      </p:sp>
    </p:spTree>
    <p:extLst>
      <p:ext uri="{BB962C8B-B14F-4D97-AF65-F5344CB8AC3E}">
        <p14:creationId xmlns:p14="http://schemas.microsoft.com/office/powerpoint/2010/main" val="2750948042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8350921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1626316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0596497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4657801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5129007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6345485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7897593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496070593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53527703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9737604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2862881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8"/>
          <p:cNvSpPr txBox="1">
            <a:spLocks noChangeArrowheads="1"/>
          </p:cNvSpPr>
          <p:nvPr userDrawn="1"/>
        </p:nvSpPr>
        <p:spPr bwMode="auto">
          <a:xfrm>
            <a:off x="-19050" y="7938"/>
            <a:ext cx="1890713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1pPr>
            <a:lvl2pPr marL="742950" indent="-285750" eaLnBrk="0" hangingPunct="0"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2pPr>
            <a:lvl3pPr marL="1143000" indent="-228600" eaLnBrk="0" hangingPunct="0"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3pPr>
            <a:lvl4pPr marL="1600200" indent="-228600" eaLnBrk="0" hangingPunct="0"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4pPr>
            <a:lvl5pPr marL="2057400" indent="-228600" eaLnBrk="0" hangingPunct="0"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0" lang="es-CO" sz="1400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Ulises Canosa Suárez</a:t>
            </a:r>
            <a:endParaRPr kumimoji="0" lang="es-ES" sz="1400" dirty="0">
              <a:solidFill>
                <a:srgbClr val="A5002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4 Rectángulo"/>
          <p:cNvSpPr>
            <a:spLocks noChangeArrowheads="1"/>
          </p:cNvSpPr>
          <p:nvPr userDrawn="1"/>
        </p:nvSpPr>
        <p:spPr bwMode="auto">
          <a:xfrm>
            <a:off x="214313" y="285750"/>
            <a:ext cx="1428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0" lang="es-CO" altLang="es-CO" sz="80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886200" y="8831263"/>
            <a:ext cx="2971800" cy="465137"/>
          </a:xfrm>
        </p:spPr>
        <p:txBody>
          <a:bodyPr anchor="b"/>
          <a:lstStyle>
            <a:lvl1pPr eaLnBrk="0" hangingPunct="0">
              <a:spcBef>
                <a:spcPct val="50000"/>
              </a:spcBef>
              <a:defRPr kumimoji="1" sz="1200" b="1">
                <a:solidFill>
                  <a:srgbClr val="000000"/>
                </a:solidFill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80FCC856-ED68-4C5F-9B9A-2D0F38E62A04}" type="slidenum">
              <a:rPr lang="es-ES_tradnl" altLang="es-CO"/>
              <a:pPr>
                <a:defRPr/>
              </a:pPr>
              <a:t>‹Nº›</a:t>
            </a:fld>
            <a:endParaRPr lang="es-ES_tradnl" altLang="es-C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065588" y="9010650"/>
            <a:ext cx="2971800" cy="465138"/>
          </a:xfrm>
        </p:spPr>
        <p:txBody>
          <a:bodyPr anchor="b"/>
          <a:lstStyle>
            <a:lvl1pPr eaLnBrk="0" hangingPunct="0">
              <a:spcBef>
                <a:spcPct val="50000"/>
              </a:spcBef>
              <a:defRPr kumimoji="1" sz="1200" b="1">
                <a:solidFill>
                  <a:srgbClr val="000000"/>
                </a:solidFill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18BB08E2-2115-4D52-B816-470E62771BF1}" type="slidenum">
              <a:rPr lang="es-ES_tradnl" altLang="es-CO"/>
              <a:pPr>
                <a:defRPr/>
              </a:pPr>
              <a:t>‹Nº›</a:t>
            </a:fld>
            <a:endParaRPr lang="es-ES_tradnl" altLang="es-CO"/>
          </a:p>
        </p:txBody>
      </p:sp>
    </p:spTree>
    <p:extLst>
      <p:ext uri="{BB962C8B-B14F-4D97-AF65-F5344CB8AC3E}">
        <p14:creationId xmlns:p14="http://schemas.microsoft.com/office/powerpoint/2010/main" val="1576341605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 b="1">
                <a:solidFill>
                  <a:srgbClr val="FF9900"/>
                </a:solidFill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5C6A5B2E-525D-4F6F-BE4A-627637836C41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5910962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263990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 b="1">
                <a:solidFill>
                  <a:srgbClr val="FF9900"/>
                </a:solidFill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65EC8B-AB46-41C3-BBF4-8399FB6B1241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1159648473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 b="1">
                <a:solidFill>
                  <a:srgbClr val="FF9900"/>
                </a:solidFill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511B9CB7-1AAC-4FC4-8B56-E6E27B067427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998336182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 b="1">
                <a:solidFill>
                  <a:srgbClr val="FF9900"/>
                </a:solidFill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BE1CA4C-BDC2-4A36-8438-29AF2414030D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589452423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 b="1">
                <a:solidFill>
                  <a:srgbClr val="FF9900"/>
                </a:solidFill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5812536-7AE5-4DC0-BD7E-5B51B17B831D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821043135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 b="1">
                <a:solidFill>
                  <a:srgbClr val="FF9900"/>
                </a:solidFill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8EFCD7CE-EFC4-4F8A-8178-BD45AC9B4287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541855707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 b="1">
                <a:solidFill>
                  <a:srgbClr val="FF9900"/>
                </a:solidFill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DD5F2198-9123-47BD-956D-319D2E7ADEA7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1224356011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 b="1">
                <a:solidFill>
                  <a:srgbClr val="FF9900"/>
                </a:solidFill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7A4DCB31-7BB8-4DBE-AFDD-C3EA4F43E373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484333502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 b="1">
                <a:solidFill>
                  <a:srgbClr val="FF9900"/>
                </a:solidFill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8B0E68DB-EB11-4353-8D25-70F0DD208717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4076724436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 b="1">
                <a:solidFill>
                  <a:srgbClr val="FF9900"/>
                </a:solidFill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5DCE2E47-A36C-4368-8B70-B8D2B09F1B94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783455318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 b="1">
                <a:solidFill>
                  <a:srgbClr val="FF9900"/>
                </a:solidFill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7E64E24F-6731-4C58-8407-644BEECBF8E9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23031562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238354827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kumimoji="0" sz="800" b="0">
                <a:solidFill>
                  <a:srgbClr val="000099"/>
                </a:solidFill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kumimoji="0" sz="800" b="0">
                <a:solidFill>
                  <a:srgbClr val="000099"/>
                </a:solidFill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 b="1">
                <a:solidFill>
                  <a:srgbClr val="FF9900"/>
                </a:solidFill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F36F495-59ED-413F-B69B-F236338651F7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208749288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43"/>
          <p:cNvSpPr txBox="1">
            <a:spLocks noChangeArrowheads="1"/>
          </p:cNvSpPr>
          <p:nvPr userDrawn="1"/>
        </p:nvSpPr>
        <p:spPr bwMode="auto">
          <a:xfrm>
            <a:off x="0" y="0"/>
            <a:ext cx="2700338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1pPr>
            <a:lvl2pPr marL="742950" indent="-28575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2pPr>
            <a:lvl3pPr marL="11430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3pPr>
            <a:lvl4pPr marL="16002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4pPr>
            <a:lvl5pPr marL="20574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ES_tradnl" sz="1200" dirty="0">
                <a:solidFill>
                  <a:srgbClr val="C00000"/>
                </a:solidFill>
                <a:latin typeface="Calibri" pitchFamily="34" charset="0"/>
              </a:rPr>
              <a:t>Ulises Canosa Suárez</a:t>
            </a:r>
          </a:p>
        </p:txBody>
      </p:sp>
    </p:spTree>
    <p:extLst>
      <p:ext uri="{BB962C8B-B14F-4D97-AF65-F5344CB8AC3E}">
        <p14:creationId xmlns:p14="http://schemas.microsoft.com/office/powerpoint/2010/main" val="1787612574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7063950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424093030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4737140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0261107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1238311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7210944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672281986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49799312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214130933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6559497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4377919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algn="ctr"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44612FFF-34EB-4B26-A97C-F1F81F89D3CE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13597942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8"/>
          <p:cNvSpPr txBox="1">
            <a:spLocks noChangeArrowheads="1"/>
          </p:cNvSpPr>
          <p:nvPr userDrawn="1"/>
        </p:nvSpPr>
        <p:spPr bwMode="auto">
          <a:xfrm>
            <a:off x="-96838" y="-42863"/>
            <a:ext cx="1878013" cy="30797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1pPr>
            <a:lvl2pPr marL="742950" indent="-285750" eaLnBrk="0" hangingPunct="0"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2pPr>
            <a:lvl3pPr marL="1143000" indent="-228600" eaLnBrk="0" hangingPunct="0"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3pPr>
            <a:lvl4pPr marL="1600200" indent="-228600" eaLnBrk="0" hangingPunct="0"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4pPr>
            <a:lvl5pPr marL="2057400" indent="-228600" eaLnBrk="0" hangingPunct="0"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kumimoji="0" lang="es-CO" sz="1400" dirty="0">
                <a:solidFill>
                  <a:srgbClr val="A50021"/>
                </a:solidFill>
                <a:latin typeface="Calibri" pitchFamily="34" charset="0"/>
              </a:rPr>
              <a:t>Ulises Canosa Suárez</a:t>
            </a:r>
            <a:endParaRPr kumimoji="0" lang="es-ES" sz="1400" dirty="0"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3" name="3 Rectángulo"/>
          <p:cNvSpPr>
            <a:spLocks noChangeArrowheads="1"/>
          </p:cNvSpPr>
          <p:nvPr userDrawn="1"/>
        </p:nvSpPr>
        <p:spPr bwMode="auto">
          <a:xfrm>
            <a:off x="214313" y="285750"/>
            <a:ext cx="142875" cy="78581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800">
                <a:solidFill>
                  <a:srgbClr val="000099"/>
                </a:solidFill>
                <a:latin typeface="Bookman Old Style" panose="02050604050505020204" pitchFamily="18" charset="0"/>
                <a:cs typeface="Arial" panose="020B0604020202020204" pitchFamily="34" charset="0"/>
              </a:defRPr>
            </a:lvl1pPr>
            <a:lvl2pPr marL="742950" indent="-285750">
              <a:defRPr sz="800">
                <a:solidFill>
                  <a:srgbClr val="000099"/>
                </a:solidFill>
                <a:latin typeface="Bookman Old Style" panose="02050604050505020204" pitchFamily="18" charset="0"/>
                <a:cs typeface="Arial" panose="020B0604020202020204" pitchFamily="34" charset="0"/>
              </a:defRPr>
            </a:lvl2pPr>
            <a:lvl3pPr marL="1143000" indent="-228600">
              <a:defRPr sz="800">
                <a:solidFill>
                  <a:srgbClr val="000099"/>
                </a:solidFill>
                <a:latin typeface="Bookman Old Style" panose="02050604050505020204" pitchFamily="18" charset="0"/>
                <a:cs typeface="Arial" panose="020B0604020202020204" pitchFamily="34" charset="0"/>
              </a:defRPr>
            </a:lvl3pPr>
            <a:lvl4pPr marL="1600200" indent="-228600">
              <a:defRPr sz="800">
                <a:solidFill>
                  <a:srgbClr val="000099"/>
                </a:solidFill>
                <a:latin typeface="Bookman Old Style" panose="02050604050505020204" pitchFamily="18" charset="0"/>
                <a:cs typeface="Arial" panose="020B0604020202020204" pitchFamily="34" charset="0"/>
              </a:defRPr>
            </a:lvl4pPr>
            <a:lvl5pPr marL="2057400" indent="-228600">
              <a:defRPr sz="800">
                <a:solidFill>
                  <a:srgbClr val="000099"/>
                </a:solidFill>
                <a:latin typeface="Bookman Old Style" panose="020506040505050202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99"/>
                </a:solidFill>
                <a:latin typeface="Bookman Old Style" panose="020506040505050202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99"/>
                </a:solidFill>
                <a:latin typeface="Bookman Old Style" panose="020506040505050202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99"/>
                </a:solidFill>
                <a:latin typeface="Bookman Old Style" panose="020506040505050202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99"/>
                </a:solidFill>
                <a:latin typeface="Bookman Old Style" panose="020506040505050202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0" lang="es-CO" altLang="es-C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886200" y="8831263"/>
            <a:ext cx="2971800" cy="465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 b="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2A9A0C0-C109-4B57-B4CB-DC2AE616A997}" type="slidenum">
              <a:rPr lang="es-ES_tradnl" altLang="es-CO"/>
              <a:pPr>
                <a:defRPr/>
              </a:pPr>
              <a:t>‹Nº›</a:t>
            </a:fld>
            <a:endParaRPr lang="es-ES_tradnl" altLang="es-C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065588" y="901065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 b="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E355810-3712-4BE6-B89F-D39E622D94D7}" type="slidenum">
              <a:rPr lang="es-ES_tradnl" altLang="es-CO"/>
              <a:pPr>
                <a:defRPr/>
              </a:pPr>
              <a:t>‹Nº›</a:t>
            </a:fld>
            <a:endParaRPr lang="es-ES_tradnl" altLang="es-CO"/>
          </a:p>
        </p:txBody>
      </p:sp>
    </p:spTree>
    <p:extLst>
      <p:ext uri="{BB962C8B-B14F-4D97-AF65-F5344CB8AC3E}">
        <p14:creationId xmlns:p14="http://schemas.microsoft.com/office/powerpoint/2010/main" val="3266374366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83413" y="6418263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800" b="0">
                <a:solidFill>
                  <a:srgbClr val="00009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3088015-352B-493A-A867-D63FDFF9524B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1096808826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074733609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83413" y="6418263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800" b="0">
                <a:solidFill>
                  <a:srgbClr val="00009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E12EEE8-C273-40C5-A094-6A64BD1304A9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92144690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83413" y="6418263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800" b="0">
                <a:solidFill>
                  <a:srgbClr val="00009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41C23BA-AB6C-48D1-A31E-C7C9606FA60D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679501365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83413" y="6418263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800" b="0">
                <a:solidFill>
                  <a:srgbClr val="00009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CD86DCA-1449-4BB5-BECA-C9A1B83CCBBF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2766490916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83413" y="6418263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800" b="0">
                <a:solidFill>
                  <a:srgbClr val="00009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3FDFA32-0F5A-4073-A863-073F39C0C668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15215541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0.xml"/><Relationship Id="rId13" Type="http://schemas.openxmlformats.org/officeDocument/2006/relationships/slideLayout" Target="../slideLayouts/slideLayout105.xml"/><Relationship Id="rId3" Type="http://schemas.openxmlformats.org/officeDocument/2006/relationships/slideLayout" Target="../slideLayouts/slideLayout95.xml"/><Relationship Id="rId7" Type="http://schemas.openxmlformats.org/officeDocument/2006/relationships/slideLayout" Target="../slideLayouts/slideLayout99.xml"/><Relationship Id="rId12" Type="http://schemas.openxmlformats.org/officeDocument/2006/relationships/slideLayout" Target="../slideLayouts/slideLayout104.xml"/><Relationship Id="rId2" Type="http://schemas.openxmlformats.org/officeDocument/2006/relationships/slideLayout" Target="../slideLayouts/slideLayout94.xml"/><Relationship Id="rId1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8.xml"/><Relationship Id="rId11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97.xml"/><Relationship Id="rId15" Type="http://schemas.openxmlformats.org/officeDocument/2006/relationships/theme" Target="../theme/theme9.xml"/><Relationship Id="rId10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96.xml"/><Relationship Id="rId9" Type="http://schemas.openxmlformats.org/officeDocument/2006/relationships/slideLayout" Target="../slideLayouts/slideLayout101.xml"/><Relationship Id="rId14" Type="http://schemas.openxmlformats.org/officeDocument/2006/relationships/slideLayout" Target="../slideLayouts/slideLayout10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048"/>
          <p:cNvSpPr txBox="1">
            <a:spLocks noChangeArrowheads="1"/>
          </p:cNvSpPr>
          <p:nvPr userDrawn="1"/>
        </p:nvSpPr>
        <p:spPr bwMode="auto">
          <a:xfrm>
            <a:off x="0" y="0"/>
            <a:ext cx="2700338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1pPr>
            <a:lvl2pPr marL="742950" indent="-28575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2pPr>
            <a:lvl3pPr marL="11430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3pPr>
            <a:lvl4pPr marL="16002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4pPr>
            <a:lvl5pPr marL="20574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ES_tradnl" sz="1200" dirty="0">
                <a:solidFill>
                  <a:srgbClr val="C00000"/>
                </a:solidFill>
                <a:latin typeface="Calibri" pitchFamily="34" charset="0"/>
              </a:rPr>
              <a:t>Ulises Canosa Suárez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482" r:id="rId1"/>
    <p:sldLayoutId id="2147493407" r:id="rId2"/>
    <p:sldLayoutId id="2147493408" r:id="rId3"/>
    <p:sldLayoutId id="2147493409" r:id="rId4"/>
    <p:sldLayoutId id="2147493410" r:id="rId5"/>
    <p:sldLayoutId id="2147493411" r:id="rId6"/>
    <p:sldLayoutId id="2147493412" r:id="rId7"/>
    <p:sldLayoutId id="2147493413" r:id="rId8"/>
    <p:sldLayoutId id="2147493414" r:id="rId9"/>
    <p:sldLayoutId id="2147493415" r:id="rId10"/>
    <p:sldLayoutId id="214749341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9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1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5475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3F83299-B798-4537-A454-B421C82AD9AF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  <p:sp>
        <p:nvSpPr>
          <p:cNvPr id="3075" name="Text Box 7"/>
          <p:cNvSpPr txBox="1">
            <a:spLocks noChangeArrowheads="1"/>
          </p:cNvSpPr>
          <p:nvPr userDrawn="1"/>
        </p:nvSpPr>
        <p:spPr bwMode="auto">
          <a:xfrm>
            <a:off x="0" y="0"/>
            <a:ext cx="2700338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1pPr>
            <a:lvl2pPr marL="742950" indent="-28575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2pPr>
            <a:lvl3pPr marL="11430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3pPr>
            <a:lvl4pPr marL="16002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4pPr>
            <a:lvl5pPr marL="20574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ES_tradnl" sz="1000" b="0">
                <a:latin typeface="Arial" pitchFamily="34" charset="0"/>
              </a:rPr>
              <a:t>Ulises Canosa Suárez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417" r:id="rId1"/>
    <p:sldLayoutId id="2147493418" r:id="rId2"/>
    <p:sldLayoutId id="2147493419" r:id="rId3"/>
    <p:sldLayoutId id="2147493420" r:id="rId4"/>
    <p:sldLayoutId id="2147493421" r:id="rId5"/>
    <p:sldLayoutId id="2147493422" r:id="rId6"/>
    <p:sldLayoutId id="2147493423" r:id="rId7"/>
    <p:sldLayoutId id="2147493424" r:id="rId8"/>
    <p:sldLayoutId id="2147493425" r:id="rId9"/>
    <p:sldLayoutId id="2147493426" r:id="rId10"/>
    <p:sldLayoutId id="21474934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6496E1-D08D-4EEC-91AA-E8A8035E6B3C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428" r:id="rId1"/>
    <p:sldLayoutId id="2147493429" r:id="rId2"/>
    <p:sldLayoutId id="2147493430" r:id="rId3"/>
    <p:sldLayoutId id="2147493431" r:id="rId4"/>
    <p:sldLayoutId id="2147493432" r:id="rId5"/>
    <p:sldLayoutId id="2147493433" r:id="rId6"/>
    <p:sldLayoutId id="2147493434" r:id="rId7"/>
    <p:sldLayoutId id="2147493435" r:id="rId8"/>
    <p:sldLayoutId id="2147493436" r:id="rId9"/>
    <p:sldLayoutId id="2147493437" r:id="rId10"/>
    <p:sldLayoutId id="214749343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48"/>
          <p:cNvSpPr txBox="1">
            <a:spLocks noChangeArrowheads="1"/>
          </p:cNvSpPr>
          <p:nvPr/>
        </p:nvSpPr>
        <p:spPr bwMode="auto">
          <a:xfrm>
            <a:off x="-36513" y="0"/>
            <a:ext cx="15478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1pPr>
            <a:lvl2pPr marL="742950" indent="-28575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2pPr>
            <a:lvl3pPr marL="11430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3pPr>
            <a:lvl4pPr marL="16002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4pPr>
            <a:lvl5pPr marL="20574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ES_tradnl" sz="1200" dirty="0">
                <a:solidFill>
                  <a:srgbClr val="C00000"/>
                </a:solidFill>
                <a:latin typeface="Calibri" pitchFamily="34" charset="0"/>
              </a:rPr>
              <a:t>Ulises Canosa Suárez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483" r:id="rId1"/>
    <p:sldLayoutId id="2147493439" r:id="rId2"/>
    <p:sldLayoutId id="2147493440" r:id="rId3"/>
    <p:sldLayoutId id="2147493441" r:id="rId4"/>
    <p:sldLayoutId id="2147493442" r:id="rId5"/>
    <p:sldLayoutId id="2147493443" r:id="rId6"/>
    <p:sldLayoutId id="2147493444" r:id="rId7"/>
    <p:sldLayoutId id="2147493445" r:id="rId8"/>
    <p:sldLayoutId id="2147493446" r:id="rId9"/>
    <p:sldLayoutId id="2147493447" r:id="rId10"/>
    <p:sldLayoutId id="214749344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9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048"/>
          <p:cNvSpPr txBox="1">
            <a:spLocks noChangeArrowheads="1"/>
          </p:cNvSpPr>
          <p:nvPr userDrawn="1"/>
        </p:nvSpPr>
        <p:spPr bwMode="auto">
          <a:xfrm>
            <a:off x="0" y="0"/>
            <a:ext cx="2700338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1pPr>
            <a:lvl2pPr marL="742950" indent="-28575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2pPr>
            <a:lvl3pPr marL="11430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3pPr>
            <a:lvl4pPr marL="16002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4pPr>
            <a:lvl5pPr marL="20574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ES_tradnl" sz="1200" dirty="0">
                <a:solidFill>
                  <a:srgbClr val="C00000"/>
                </a:solidFill>
                <a:latin typeface="Calibri" pitchFamily="34" charset="0"/>
              </a:rPr>
              <a:t>Ulises Canosa Suárez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484" r:id="rId1"/>
    <p:sldLayoutId id="2147493449" r:id="rId2"/>
    <p:sldLayoutId id="2147493450" r:id="rId3"/>
    <p:sldLayoutId id="2147493451" r:id="rId4"/>
    <p:sldLayoutId id="2147493452" r:id="rId5"/>
    <p:sldLayoutId id="2147493453" r:id="rId6"/>
    <p:sldLayoutId id="2147493454" r:id="rId7"/>
    <p:sldLayoutId id="2147493455" r:id="rId8"/>
    <p:sldLayoutId id="2147493456" r:id="rId9"/>
    <p:sldLayoutId id="2147493457" r:id="rId10"/>
    <p:sldLayoutId id="2147493458" r:id="rId11"/>
    <p:sldLayoutId id="2147493485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9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48"/>
          <p:cNvSpPr txBox="1">
            <a:spLocks noChangeArrowheads="1"/>
          </p:cNvSpPr>
          <p:nvPr userDrawn="1"/>
        </p:nvSpPr>
        <p:spPr bwMode="auto">
          <a:xfrm>
            <a:off x="0" y="0"/>
            <a:ext cx="2700338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1pPr>
            <a:lvl2pPr marL="742950" indent="-28575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2pPr>
            <a:lvl3pPr marL="11430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3pPr>
            <a:lvl4pPr marL="16002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4pPr>
            <a:lvl5pPr marL="20574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ES_tradnl" sz="1000" b="0" dirty="0">
                <a:solidFill>
                  <a:srgbClr val="C00000"/>
                </a:solidFill>
                <a:latin typeface="Arial" charset="0"/>
              </a:rPr>
              <a:t>Ulises Canosa Suárez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486" r:id="rId1"/>
    <p:sldLayoutId id="2147493459" r:id="rId2"/>
    <p:sldLayoutId id="2147493460" r:id="rId3"/>
    <p:sldLayoutId id="2147493461" r:id="rId4"/>
    <p:sldLayoutId id="2147493462" r:id="rId5"/>
    <p:sldLayoutId id="2147493463" r:id="rId6"/>
    <p:sldLayoutId id="2147493464" r:id="rId7"/>
    <p:sldLayoutId id="2147493465" r:id="rId8"/>
    <p:sldLayoutId id="2147493466" r:id="rId9"/>
    <p:sldLayoutId id="2147493467" r:id="rId10"/>
    <p:sldLayoutId id="214749346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9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048"/>
          <p:cNvSpPr txBox="1">
            <a:spLocks noChangeArrowheads="1"/>
          </p:cNvSpPr>
          <p:nvPr userDrawn="1"/>
        </p:nvSpPr>
        <p:spPr bwMode="auto">
          <a:xfrm>
            <a:off x="0" y="1588"/>
            <a:ext cx="1511300" cy="2778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1pPr>
            <a:lvl2pPr marL="742950" indent="-285750" eaLnBrk="0" hangingPunct="0"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2pPr>
            <a:lvl3pPr marL="1143000" indent="-228600" eaLnBrk="0" hangingPunct="0"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3pPr>
            <a:lvl4pPr marL="1600200" indent="-228600" eaLnBrk="0" hangingPunct="0"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4pPr>
            <a:lvl5pPr marL="2057400" indent="-228600" eaLnBrk="0" hangingPunct="0"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kumimoji="0" lang="es-CO" sz="1200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Ulises Canosa Suárez</a:t>
            </a:r>
            <a:endParaRPr kumimoji="0" lang="es-ES" sz="1200" dirty="0">
              <a:solidFill>
                <a:srgbClr val="A5002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3413" y="64182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b="0">
                <a:solidFill>
                  <a:srgbClr val="00009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BCF4A9-D687-457F-AFE1-A79E6A19CBA8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487" r:id="rId1"/>
    <p:sldLayoutId id="2147493488" r:id="rId2"/>
    <p:sldLayoutId id="2147493489" r:id="rId3"/>
    <p:sldLayoutId id="2147493490" r:id="rId4"/>
    <p:sldLayoutId id="2147493491" r:id="rId5"/>
    <p:sldLayoutId id="2147493492" r:id="rId6"/>
    <p:sldLayoutId id="2147493493" r:id="rId7"/>
    <p:sldLayoutId id="2147493494" r:id="rId8"/>
    <p:sldLayoutId id="2147493495" r:id="rId9"/>
    <p:sldLayoutId id="2147493496" r:id="rId10"/>
    <p:sldLayoutId id="2147493497" r:id="rId11"/>
    <p:sldLayoutId id="2147493498" r:id="rId12"/>
    <p:sldLayoutId id="2147493499" r:id="rId1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9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048"/>
          <p:cNvSpPr txBox="1">
            <a:spLocks noChangeArrowheads="1"/>
          </p:cNvSpPr>
          <p:nvPr/>
        </p:nvSpPr>
        <p:spPr bwMode="auto">
          <a:xfrm>
            <a:off x="0" y="0"/>
            <a:ext cx="2700338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1pPr>
            <a:lvl2pPr marL="742950" indent="-28575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2pPr>
            <a:lvl3pPr marL="11430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3pPr>
            <a:lvl4pPr marL="16002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4pPr>
            <a:lvl5pPr marL="2057400" indent="-228600" eaLnBrk="0" hangingPunct="0"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ES_tradnl" sz="1200" dirty="0">
                <a:solidFill>
                  <a:srgbClr val="C00000"/>
                </a:solidFill>
                <a:latin typeface="Calibri" pitchFamily="34" charset="0"/>
              </a:rPr>
              <a:t>Ulises Canosa Suárez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00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5" r:id="rId8"/>
    <p:sldLayoutId id="2147493476" r:id="rId9"/>
    <p:sldLayoutId id="2147493477" r:id="rId10"/>
    <p:sldLayoutId id="2147493478" r:id="rId11"/>
    <p:sldLayoutId id="2147493501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9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48"/>
          <p:cNvSpPr txBox="1">
            <a:spLocks noChangeArrowheads="1"/>
          </p:cNvSpPr>
          <p:nvPr/>
        </p:nvSpPr>
        <p:spPr bwMode="auto">
          <a:xfrm>
            <a:off x="-63500" y="-36513"/>
            <a:ext cx="151130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1pPr>
            <a:lvl2pPr marL="742950" indent="-285750" eaLnBrk="0" hangingPunct="0"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2pPr>
            <a:lvl3pPr marL="1143000" indent="-228600" eaLnBrk="0" hangingPunct="0"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3pPr>
            <a:lvl4pPr marL="1600200" indent="-228600" eaLnBrk="0" hangingPunct="0"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4pPr>
            <a:lvl5pPr marL="2057400" indent="-228600" eaLnBrk="0" hangingPunct="0"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kumimoji="0" lang="es-CO" sz="1200" dirty="0">
                <a:solidFill>
                  <a:srgbClr val="A50021"/>
                </a:solidFill>
                <a:latin typeface="Calibri" pitchFamily="34" charset="0"/>
              </a:rPr>
              <a:t>Ulises Canosa Suárez</a:t>
            </a:r>
            <a:endParaRPr kumimoji="0" lang="es-ES" sz="1200" dirty="0">
              <a:solidFill>
                <a:srgbClr val="A50021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02" r:id="rId1"/>
    <p:sldLayoutId id="2147493503" r:id="rId2"/>
    <p:sldLayoutId id="2147493479" r:id="rId3"/>
    <p:sldLayoutId id="2147493504" r:id="rId4"/>
    <p:sldLayoutId id="2147493505" r:id="rId5"/>
    <p:sldLayoutId id="2147493506" r:id="rId6"/>
    <p:sldLayoutId id="2147493507" r:id="rId7"/>
    <p:sldLayoutId id="2147493508" r:id="rId8"/>
    <p:sldLayoutId id="2147493509" r:id="rId9"/>
    <p:sldLayoutId id="2147493510" r:id="rId10"/>
    <p:sldLayoutId id="2147493511" r:id="rId11"/>
    <p:sldLayoutId id="2147493512" r:id="rId12"/>
    <p:sldLayoutId id="2147493513" r:id="rId13"/>
    <p:sldLayoutId id="2147493480" r:id="rId14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9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19"/>
          <p:cNvSpPr>
            <a:spLocks noChangeArrowheads="1"/>
          </p:cNvSpPr>
          <p:nvPr/>
        </p:nvSpPr>
        <p:spPr bwMode="auto">
          <a:xfrm>
            <a:off x="179388" y="6286500"/>
            <a:ext cx="8785225" cy="441325"/>
          </a:xfrm>
          <a:prstGeom prst="flowChartAlternate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altLang="es-CO" sz="1000" u="sng">
                <a:solidFill>
                  <a:srgbClr val="A5002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ADVERTENCIAS</a:t>
            </a:r>
            <a:r>
              <a:rPr lang="es-ES" altLang="es-CO" sz="1000">
                <a:solidFill>
                  <a:srgbClr val="A5002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a)  </a:t>
            </a:r>
            <a:r>
              <a:rPr lang="es-ES" altLang="es-CO" sz="100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La presentación es de propiedad exclusiva del autor. No compromete a entidades a las que está vinculado,  ni es criterio para casos particulares; </a:t>
            </a:r>
            <a:r>
              <a:rPr lang="es-ES" altLang="es-CO" sz="1000">
                <a:solidFill>
                  <a:srgbClr val="A5002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b) </a:t>
            </a:r>
            <a:r>
              <a:rPr lang="es-ES" altLang="es-CO" sz="100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Se autoriza reproducción y utilización para fines pedagógicos; </a:t>
            </a:r>
            <a:r>
              <a:rPr lang="es-ES" altLang="es-CO" sz="1000">
                <a:solidFill>
                  <a:srgbClr val="A5002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c) </a:t>
            </a:r>
            <a:r>
              <a:rPr lang="es-ES" altLang="es-CO" sz="100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Algunas imágenes son de propiedad de terceros. Se utilizan con fines académicos</a:t>
            </a:r>
          </a:p>
        </p:txBody>
      </p:sp>
      <p:sp>
        <p:nvSpPr>
          <p:cNvPr id="45059" name="Rectangle 2"/>
          <p:cNvSpPr>
            <a:spLocks noChangeArrowheads="1"/>
          </p:cNvSpPr>
          <p:nvPr/>
        </p:nvSpPr>
        <p:spPr bwMode="auto">
          <a:xfrm>
            <a:off x="296863" y="260648"/>
            <a:ext cx="8596312" cy="5940425"/>
          </a:xfrm>
          <a:prstGeom prst="rect">
            <a:avLst/>
          </a:prstGeom>
          <a:solidFill>
            <a:srgbClr val="FFFFFF"/>
          </a:solidFill>
          <a:ln w="3175">
            <a:solidFill>
              <a:srgbClr val="A50021"/>
            </a:solidFill>
            <a:miter lim="800000"/>
            <a:headEnd type="none" w="sm" len="sm"/>
            <a:tailEnd type="none" w="sm" len="sm"/>
          </a:ln>
        </p:spPr>
        <p:txBody>
          <a:bodyPr lIns="92075" tIns="46038" rIns="92075" bIns="46038" anchor="ctr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es-MX" altLang="es-CO" sz="3200" dirty="0">
              <a:solidFill>
                <a:srgbClr val="A50021"/>
              </a:solidFill>
              <a:latin typeface="Calibri" panose="020F0502020204030204" pitchFamily="34" charset="0"/>
            </a:endParaRPr>
          </a:p>
          <a:p>
            <a:pPr algn="ctr" eaLnBrk="1" hangingPunct="1">
              <a:defRPr/>
            </a:pPr>
            <a:r>
              <a:rPr lang="es-MX" altLang="es-CO" sz="2800" dirty="0">
                <a:solidFill>
                  <a:srgbClr val="A50021"/>
                </a:solidFill>
                <a:latin typeface="Calibri" panose="020F0502020204030204" pitchFamily="34" charset="0"/>
              </a:rPr>
              <a:t>CONGRESO INTERNACIONAL DE DERECHO PROCESAL</a:t>
            </a:r>
          </a:p>
          <a:p>
            <a:pPr algn="ctr" eaLnBrk="1" hangingPunct="1">
              <a:defRPr/>
            </a:pPr>
            <a:r>
              <a:rPr lang="es-MX" altLang="es-CO" sz="1800" dirty="0">
                <a:solidFill>
                  <a:srgbClr val="002060"/>
                </a:solidFill>
                <a:latin typeface="Calibri" panose="020F0502020204030204" pitchFamily="34" charset="0"/>
              </a:rPr>
              <a:t> Instituto Colombiano de Derecho Procesal</a:t>
            </a:r>
          </a:p>
          <a:p>
            <a:pPr algn="ctr" eaLnBrk="1" hangingPunct="1">
              <a:defRPr/>
            </a:pPr>
            <a:r>
              <a:rPr lang="es-MX" altLang="es-CO" sz="1400" dirty="0">
                <a:solidFill>
                  <a:srgbClr val="002060"/>
                </a:solidFill>
                <a:latin typeface="Calibri" panose="020F0502020204030204" pitchFamily="34" charset="0"/>
              </a:rPr>
              <a:t>Cúcuta – Julio de 2020 </a:t>
            </a:r>
          </a:p>
          <a:p>
            <a:pPr algn="ctr" eaLnBrk="1" hangingPunct="1">
              <a:defRPr/>
            </a:pPr>
            <a:endParaRPr lang="es-CO" altLang="es-CO" sz="3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s-CO" altLang="es-CO" sz="3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 eaLnBrk="1" hangingPunct="1">
              <a:defRPr/>
            </a:pPr>
            <a:r>
              <a:rPr lang="es-CO" altLang="es-CO" sz="3200" dirty="0">
                <a:solidFill>
                  <a:srgbClr val="A50021"/>
                </a:solidFill>
                <a:latin typeface="Calibri" panose="020F0502020204030204" pitchFamily="34" charset="0"/>
              </a:rPr>
              <a:t>EL EXCESO RITUAL MANIFIESTO </a:t>
            </a:r>
          </a:p>
          <a:p>
            <a:pPr marL="268288" indent="-268288" algn="ctr" eaLnBrk="1" hangingPunct="1">
              <a:buClr>
                <a:srgbClr val="A50021"/>
              </a:buClr>
              <a:buFont typeface="+mj-lt"/>
              <a:buAutoNum type="arabicPeriod"/>
              <a:defRPr/>
            </a:pPr>
            <a:r>
              <a:rPr lang="es-CO" altLang="es-CO" sz="1800" dirty="0">
                <a:solidFill>
                  <a:srgbClr val="002060"/>
                </a:solidFill>
                <a:latin typeface="Calibri" panose="020F0502020204030204" pitchFamily="34" charset="0"/>
              </a:rPr>
              <a:t>Historia Derecho Procesal</a:t>
            </a:r>
          </a:p>
          <a:p>
            <a:pPr marL="268288" indent="-268288" algn="ctr" eaLnBrk="1" hangingPunct="1">
              <a:buClr>
                <a:srgbClr val="A50021"/>
              </a:buClr>
              <a:buFont typeface="+mj-lt"/>
              <a:buAutoNum type="arabicPeriod"/>
              <a:defRPr/>
            </a:pPr>
            <a:r>
              <a:rPr lang="es-CO" altLang="es-CO" sz="1800" dirty="0">
                <a:solidFill>
                  <a:srgbClr val="002060"/>
                </a:solidFill>
                <a:latin typeface="Calibri" panose="020F0502020204030204" pitchFamily="34" charset="0"/>
              </a:rPr>
              <a:t>Derecho comparado</a:t>
            </a:r>
          </a:p>
          <a:p>
            <a:pPr marL="268288" indent="-268288" algn="ctr" eaLnBrk="1" hangingPunct="1">
              <a:buClr>
                <a:srgbClr val="A50021"/>
              </a:buClr>
              <a:buFont typeface="+mj-lt"/>
              <a:buAutoNum type="arabicPeriod"/>
              <a:defRPr/>
            </a:pPr>
            <a:r>
              <a:rPr lang="es-CO" altLang="es-CO" sz="1800" dirty="0">
                <a:solidFill>
                  <a:srgbClr val="002060"/>
                </a:solidFill>
                <a:latin typeface="Calibri" panose="020F0502020204030204" pitchFamily="34" charset="0"/>
              </a:rPr>
              <a:t>El ERM en el CGP </a:t>
            </a:r>
          </a:p>
          <a:p>
            <a:pPr marL="268288" indent="-268288" algn="ctr" eaLnBrk="1" hangingPunct="1">
              <a:buClr>
                <a:srgbClr val="A50021"/>
              </a:buClr>
              <a:buFont typeface="+mj-lt"/>
              <a:buAutoNum type="arabicPeriod"/>
              <a:defRPr/>
            </a:pPr>
            <a:r>
              <a:rPr lang="es-CO" altLang="es-CO" sz="1800" dirty="0">
                <a:solidFill>
                  <a:srgbClr val="002060"/>
                </a:solidFill>
                <a:latin typeface="Calibri" panose="020F0502020204030204" pitchFamily="34" charset="0"/>
              </a:rPr>
              <a:t>Jurisprudencia </a:t>
            </a:r>
          </a:p>
          <a:p>
            <a:pPr marL="268288" indent="-268288" algn="ctr" eaLnBrk="1" hangingPunct="1">
              <a:buClr>
                <a:srgbClr val="A50021"/>
              </a:buClr>
              <a:buFont typeface="+mj-lt"/>
              <a:buAutoNum type="arabicPeriod"/>
              <a:defRPr/>
            </a:pPr>
            <a:r>
              <a:rPr lang="es-CO" altLang="es-CO" sz="1800" dirty="0">
                <a:solidFill>
                  <a:srgbClr val="002060"/>
                </a:solidFill>
                <a:latin typeface="Calibri" panose="020F0502020204030204" pitchFamily="34" charset="0"/>
              </a:rPr>
              <a:t>Conclusiones</a:t>
            </a:r>
          </a:p>
          <a:p>
            <a:pPr algn="ctr" eaLnBrk="1" hangingPunct="1">
              <a:defRPr/>
            </a:pPr>
            <a:endParaRPr lang="es-CO" altLang="es-CO" sz="2000" dirty="0">
              <a:solidFill>
                <a:srgbClr val="A50021"/>
              </a:solidFill>
              <a:latin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s-CO" altLang="es-CO" sz="2000" dirty="0">
              <a:solidFill>
                <a:srgbClr val="A50021"/>
              </a:solidFill>
              <a:latin typeface="Calibri" panose="020F0502020204030204" pitchFamily="34" charset="0"/>
            </a:endParaRPr>
          </a:p>
          <a:p>
            <a:pPr algn="ctr" eaLnBrk="1" hangingPunct="1">
              <a:defRPr/>
            </a:pPr>
            <a:r>
              <a:rPr lang="es-ES" altLang="es-CO" sz="3200" dirty="0">
                <a:solidFill>
                  <a:srgbClr val="A50021"/>
                </a:solidFill>
                <a:latin typeface="Calibri" panose="020F0502020204030204" pitchFamily="34" charset="0"/>
              </a:rPr>
              <a:t>ULISES CANOSA SUÁREZ</a:t>
            </a:r>
          </a:p>
          <a:p>
            <a:pPr algn="ctr" eaLnBrk="1" hangingPunct="1">
              <a:defRPr/>
            </a:pPr>
            <a:r>
              <a:rPr lang="es-ES" altLang="es-CO" sz="1800" dirty="0">
                <a:solidFill>
                  <a:srgbClr val="002060"/>
                </a:solidFill>
                <a:latin typeface="Calibri" panose="020F0502020204030204" pitchFamily="34" charset="0"/>
              </a:rPr>
              <a:t>Secretario General del Instituto Colombiano de Derecho Procesal</a:t>
            </a:r>
          </a:p>
          <a:p>
            <a:pPr algn="ctr" eaLnBrk="1" hangingPunct="1">
              <a:defRPr/>
            </a:pPr>
            <a:r>
              <a:rPr lang="es-ES" altLang="es-CO" sz="1800" dirty="0">
                <a:solidFill>
                  <a:srgbClr val="A50021"/>
                </a:solidFill>
                <a:latin typeface="Calibri" panose="020F0502020204030204" pitchFamily="34" charset="0"/>
              </a:rPr>
              <a:t>Twitter: @</a:t>
            </a:r>
            <a:r>
              <a:rPr lang="es-ES" altLang="es-CO" sz="1800" dirty="0" err="1">
                <a:solidFill>
                  <a:srgbClr val="A50021"/>
                </a:solidFill>
                <a:latin typeface="Calibri" panose="020F0502020204030204" pitchFamily="34" charset="0"/>
              </a:rPr>
              <a:t>ucanosas</a:t>
            </a:r>
            <a:r>
              <a:rPr lang="es-ES" altLang="es-CO" sz="1800" dirty="0">
                <a:solidFill>
                  <a:srgbClr val="A50021"/>
                </a:solidFill>
                <a:latin typeface="Calibri" panose="020F0502020204030204" pitchFamily="34" charset="0"/>
              </a:rPr>
              <a:t> – Facebook - ulisescanosa@hotmail.com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es-CO" altLang="es-CO" dirty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  <p:sp>
        <p:nvSpPr>
          <p:cNvPr id="45060" name="Rectángulo 1"/>
          <p:cNvSpPr>
            <a:spLocks noChangeArrowheads="1"/>
          </p:cNvSpPr>
          <p:nvPr/>
        </p:nvSpPr>
        <p:spPr bwMode="auto">
          <a:xfrm>
            <a:off x="296863" y="6200775"/>
            <a:ext cx="8596312" cy="612775"/>
          </a:xfrm>
          <a:prstGeom prst="rect">
            <a:avLst/>
          </a:prstGeom>
          <a:noFill/>
          <a:ln w="9525" cap="sq" algn="ctr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s-ES" altLang="es-E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280400" y="6640513"/>
            <a:ext cx="900113" cy="244475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s-ES" altLang="es-CO" sz="1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 de 10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ChangeArrowheads="1"/>
          </p:cNvSpPr>
          <p:nvPr/>
        </p:nvSpPr>
        <p:spPr bwMode="auto">
          <a:xfrm>
            <a:off x="0" y="117475"/>
            <a:ext cx="91440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800000"/>
              </a:buClr>
            </a:pPr>
            <a:r>
              <a:rPr lang="es-ES_tradnl" altLang="es-CO" sz="4000">
                <a:solidFill>
                  <a:srgbClr val="A50021"/>
                </a:solidFill>
                <a:latin typeface="Calibri" panose="020F0502020204030204" pitchFamily="34" charset="0"/>
              </a:rPr>
              <a:t>CONCLUSIONES SOBRE FORMALISMOS</a:t>
            </a:r>
            <a:endParaRPr lang="es-ES" altLang="es-CO" sz="4000">
              <a:solidFill>
                <a:srgbClr val="A50021"/>
              </a:solidFill>
              <a:latin typeface="Calibri" panose="020F0502020204030204" pitchFamily="34" charset="0"/>
            </a:endParaRPr>
          </a:p>
        </p:txBody>
      </p:sp>
      <p:sp>
        <p:nvSpPr>
          <p:cNvPr id="37891" name="Rectangle 7"/>
          <p:cNvSpPr>
            <a:spLocks noChangeArrowheads="1"/>
          </p:cNvSpPr>
          <p:nvPr/>
        </p:nvSpPr>
        <p:spPr bwMode="auto">
          <a:xfrm>
            <a:off x="5076825" y="2173288"/>
            <a:ext cx="3779838" cy="400050"/>
          </a:xfrm>
          <a:prstGeom prst="rect">
            <a:avLst/>
          </a:prstGeom>
          <a:noFill/>
          <a:ln w="12700" cap="sq">
            <a:solidFill>
              <a:srgbClr val="A5002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0" lang="es-ES_tradnl" altLang="es-ES" sz="2000" b="0">
                <a:solidFill>
                  <a:srgbClr val="002060"/>
                </a:solidFill>
                <a:latin typeface="Calibri" panose="020F0502020204030204" pitchFamily="34" charset="0"/>
              </a:rPr>
              <a:t>Impiden realizar D. fundamentales</a:t>
            </a:r>
          </a:p>
        </p:txBody>
      </p:sp>
      <p:sp>
        <p:nvSpPr>
          <p:cNvPr id="37892" name="Rectangle 8"/>
          <p:cNvSpPr>
            <a:spLocks noChangeArrowheads="1"/>
          </p:cNvSpPr>
          <p:nvPr/>
        </p:nvSpPr>
        <p:spPr bwMode="auto">
          <a:xfrm>
            <a:off x="5076825" y="2765425"/>
            <a:ext cx="3779838" cy="400050"/>
          </a:xfrm>
          <a:prstGeom prst="rect">
            <a:avLst/>
          </a:prstGeom>
          <a:noFill/>
          <a:ln w="12700" cap="sq">
            <a:solidFill>
              <a:srgbClr val="A5002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0" lang="es-ES_tradnl" altLang="es-ES" sz="2000" b="0">
                <a:solidFill>
                  <a:srgbClr val="002060"/>
                </a:solidFill>
                <a:latin typeface="Calibri" panose="020F0502020204030204" pitchFamily="34" charset="0"/>
              </a:rPr>
              <a:t>Dificultan eficacia D. sustanciales</a:t>
            </a:r>
          </a:p>
        </p:txBody>
      </p:sp>
      <p:sp>
        <p:nvSpPr>
          <p:cNvPr id="37893" name="Rectangle 9"/>
          <p:cNvSpPr>
            <a:spLocks noChangeArrowheads="1"/>
          </p:cNvSpPr>
          <p:nvPr/>
        </p:nvSpPr>
        <p:spPr bwMode="auto">
          <a:xfrm>
            <a:off x="5076825" y="3357563"/>
            <a:ext cx="3779838" cy="400050"/>
          </a:xfrm>
          <a:prstGeom prst="rect">
            <a:avLst/>
          </a:prstGeom>
          <a:noFill/>
          <a:ln w="12700" cap="sq">
            <a:solidFill>
              <a:srgbClr val="A5002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0" lang="es-ES_tradnl" altLang="es-ES" sz="2000" b="0">
                <a:solidFill>
                  <a:srgbClr val="002060"/>
                </a:solidFill>
                <a:latin typeface="Calibri" panose="020F0502020204030204" pitchFamily="34" charset="0"/>
              </a:rPr>
              <a:t>Complican administrar justicia</a:t>
            </a:r>
          </a:p>
        </p:txBody>
      </p:sp>
      <p:sp>
        <p:nvSpPr>
          <p:cNvPr id="37895" name="Rectangle 3"/>
          <p:cNvSpPr>
            <a:spLocks noChangeArrowheads="1"/>
          </p:cNvSpPr>
          <p:nvPr/>
        </p:nvSpPr>
        <p:spPr bwMode="auto">
          <a:xfrm>
            <a:off x="215900" y="2173288"/>
            <a:ext cx="3779838" cy="400050"/>
          </a:xfrm>
          <a:prstGeom prst="rect">
            <a:avLst/>
          </a:prstGeom>
          <a:noFill/>
          <a:ln w="12700" cap="sq">
            <a:solidFill>
              <a:srgbClr val="A5002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0" lang="es-ES_tradnl" altLang="es-ES" sz="2000" b="0">
                <a:solidFill>
                  <a:srgbClr val="002060"/>
                </a:solidFill>
                <a:latin typeface="Calibri" panose="020F0502020204030204" pitchFamily="34" charset="0"/>
              </a:rPr>
              <a:t>Garantía contra la arbitrariedad</a:t>
            </a:r>
          </a:p>
        </p:txBody>
      </p:sp>
      <p:sp>
        <p:nvSpPr>
          <p:cNvPr id="37896" name="Rectangle 5"/>
          <p:cNvSpPr>
            <a:spLocks noChangeArrowheads="1"/>
          </p:cNvSpPr>
          <p:nvPr/>
        </p:nvSpPr>
        <p:spPr bwMode="auto">
          <a:xfrm>
            <a:off x="215900" y="2773363"/>
            <a:ext cx="3779838" cy="400050"/>
          </a:xfrm>
          <a:prstGeom prst="rect">
            <a:avLst/>
          </a:prstGeom>
          <a:noFill/>
          <a:ln w="12700" cap="sq">
            <a:solidFill>
              <a:srgbClr val="A5002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0" lang="es-ES_tradnl" altLang="es-ES" sz="2000" b="0">
                <a:solidFill>
                  <a:srgbClr val="002060"/>
                </a:solidFill>
                <a:latin typeface="Calibri" panose="020F0502020204030204" pitchFamily="34" charset="0"/>
              </a:rPr>
              <a:t>Seguridad que evita incertidumbre</a:t>
            </a:r>
          </a:p>
        </p:txBody>
      </p:sp>
      <p:sp>
        <p:nvSpPr>
          <p:cNvPr id="37897" name="Rectangle 6"/>
          <p:cNvSpPr>
            <a:spLocks noChangeArrowheads="1"/>
          </p:cNvSpPr>
          <p:nvPr/>
        </p:nvSpPr>
        <p:spPr bwMode="auto">
          <a:xfrm>
            <a:off x="215900" y="3373438"/>
            <a:ext cx="3779838" cy="400050"/>
          </a:xfrm>
          <a:prstGeom prst="rect">
            <a:avLst/>
          </a:prstGeom>
          <a:noFill/>
          <a:ln w="12700" cap="sq">
            <a:solidFill>
              <a:srgbClr val="A5002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0" lang="es-ES_tradnl" altLang="es-ES" sz="2000" b="0">
                <a:solidFill>
                  <a:srgbClr val="002060"/>
                </a:solidFill>
                <a:latin typeface="Calibri" panose="020F0502020204030204" pitchFamily="34" charset="0"/>
              </a:rPr>
              <a:t>Orden con secuencia previsible</a:t>
            </a:r>
          </a:p>
        </p:txBody>
      </p:sp>
      <p:sp>
        <p:nvSpPr>
          <p:cNvPr id="37898" name="AutoShape 12"/>
          <p:cNvSpPr>
            <a:spLocks noChangeArrowheads="1"/>
          </p:cNvSpPr>
          <p:nvPr/>
        </p:nvSpPr>
        <p:spPr bwMode="auto">
          <a:xfrm rot="16200000">
            <a:off x="1834356" y="2640807"/>
            <a:ext cx="542925" cy="3128962"/>
          </a:xfrm>
          <a:prstGeom prst="moon">
            <a:avLst>
              <a:gd name="adj" fmla="val 81367"/>
            </a:avLst>
          </a:prstGeom>
          <a:solidFill>
            <a:schemeClr val="bg1"/>
          </a:solidFill>
          <a:ln w="9525" cap="sq" algn="ctr">
            <a:solidFill>
              <a:srgbClr val="A50021"/>
            </a:solidFill>
            <a:miter lim="800000"/>
            <a:headEnd/>
            <a:tailEnd/>
          </a:ln>
        </p:spPr>
        <p:txBody>
          <a:bodyPr vert="vert" wrap="none" anchor="ctr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kumimoji="0" lang="es-CO" altLang="es-ES" sz="2000" dirty="0">
                <a:solidFill>
                  <a:srgbClr val="002060"/>
                </a:solidFill>
                <a:latin typeface="Calibri" panose="020F0502020204030204" pitchFamily="34" charset="0"/>
              </a:rPr>
              <a:t>Razonables</a:t>
            </a:r>
          </a:p>
        </p:txBody>
      </p:sp>
      <p:sp>
        <p:nvSpPr>
          <p:cNvPr id="62474" name="Line 13"/>
          <p:cNvSpPr>
            <a:spLocks noChangeShapeType="1"/>
          </p:cNvSpPr>
          <p:nvPr/>
        </p:nvSpPr>
        <p:spPr bwMode="auto">
          <a:xfrm>
            <a:off x="4572000" y="1987550"/>
            <a:ext cx="0" cy="1928813"/>
          </a:xfrm>
          <a:prstGeom prst="line">
            <a:avLst/>
          </a:prstGeom>
          <a:noFill/>
          <a:ln w="38100" cap="sq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62475" name="Line 14"/>
          <p:cNvSpPr>
            <a:spLocks noChangeShapeType="1"/>
          </p:cNvSpPr>
          <p:nvPr/>
        </p:nvSpPr>
        <p:spPr bwMode="auto">
          <a:xfrm>
            <a:off x="3725863" y="3916363"/>
            <a:ext cx="1711325" cy="0"/>
          </a:xfrm>
          <a:prstGeom prst="line">
            <a:avLst/>
          </a:prstGeom>
          <a:noFill/>
          <a:ln w="38100" cap="sq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CO"/>
          </a:p>
        </p:txBody>
      </p:sp>
      <p:sp>
        <p:nvSpPr>
          <p:cNvPr id="37901" name="Oval 15"/>
          <p:cNvSpPr>
            <a:spLocks noChangeArrowheads="1"/>
          </p:cNvSpPr>
          <p:nvPr/>
        </p:nvSpPr>
        <p:spPr bwMode="auto">
          <a:xfrm>
            <a:off x="846138" y="1123950"/>
            <a:ext cx="2519362" cy="720725"/>
          </a:xfrm>
          <a:prstGeom prst="ellipse">
            <a:avLst/>
          </a:prstGeom>
          <a:solidFill>
            <a:srgbClr val="FFFFFF"/>
          </a:solidFill>
          <a:ln w="38100" cap="sq" algn="ctr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CO" altLang="es-ES" sz="2400">
                <a:solidFill>
                  <a:srgbClr val="002060"/>
                </a:solidFill>
                <a:latin typeface="Calibri" panose="020F0502020204030204" pitchFamily="34" charset="0"/>
              </a:rPr>
              <a:t>POSITIVOS</a:t>
            </a:r>
            <a:endParaRPr lang="es-ES" altLang="es-ES" sz="240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7902" name="Oval 15"/>
          <p:cNvSpPr>
            <a:spLocks noChangeArrowheads="1"/>
          </p:cNvSpPr>
          <p:nvPr/>
        </p:nvSpPr>
        <p:spPr bwMode="auto">
          <a:xfrm>
            <a:off x="5705475" y="1123950"/>
            <a:ext cx="2520950" cy="720725"/>
          </a:xfrm>
          <a:prstGeom prst="ellipse">
            <a:avLst/>
          </a:prstGeom>
          <a:solidFill>
            <a:srgbClr val="FFFFFF"/>
          </a:solidFill>
          <a:ln w="38100" cap="sq" algn="ctr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CO" altLang="es-ES" sz="2400">
                <a:solidFill>
                  <a:srgbClr val="002060"/>
                </a:solidFill>
                <a:latin typeface="Calibri" panose="020F0502020204030204" pitchFamily="34" charset="0"/>
              </a:rPr>
              <a:t>NEGATIVOS</a:t>
            </a:r>
            <a:endParaRPr lang="es-ES" altLang="es-ES" sz="240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62478" name="Rectangle 6"/>
          <p:cNvSpPr>
            <a:spLocks noChangeArrowheads="1"/>
          </p:cNvSpPr>
          <p:nvPr/>
        </p:nvSpPr>
        <p:spPr bwMode="auto">
          <a:xfrm>
            <a:off x="3851275" y="3933825"/>
            <a:ext cx="1441450" cy="400050"/>
          </a:xfrm>
          <a:prstGeom prst="rect">
            <a:avLst/>
          </a:prstGeom>
          <a:noFill/>
          <a:ln w="12700" cap="sq">
            <a:solidFill>
              <a:srgbClr val="A5002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0" lang="es-ES_tradnl" altLang="es-ES" sz="2000">
                <a:solidFill>
                  <a:srgbClr val="A50021"/>
                </a:solidFill>
                <a:latin typeface="Calibri" panose="020F0502020204030204" pitchFamily="34" charset="0"/>
              </a:rPr>
              <a:t>Equilibrio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787900" y="4724400"/>
            <a:ext cx="4211638" cy="708025"/>
          </a:xfrm>
          <a:prstGeom prst="rect">
            <a:avLst/>
          </a:prstGeom>
          <a:noFill/>
          <a:ln w="12700" cap="sq">
            <a:solidFill>
              <a:srgbClr val="A5002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0" lang="es-ES_tradnl" altLang="es-ES" sz="2000" b="0">
                <a:solidFill>
                  <a:srgbClr val="002060"/>
                </a:solidFill>
                <a:latin typeface="Calibri" panose="020F0502020204030204" pitchFamily="34" charset="0"/>
              </a:rPr>
              <a:t>Núcleo Duro – Casos fáciles - </a:t>
            </a:r>
            <a:r>
              <a:rPr kumimoji="0" lang="es-ES_tradnl" altLang="es-ES" sz="1400">
                <a:solidFill>
                  <a:srgbClr val="A50021"/>
                </a:solidFill>
                <a:latin typeface="Calibri" panose="020F0502020204030204" pitchFamily="34" charset="0"/>
              </a:rPr>
              <a:t>Hart</a:t>
            </a:r>
          </a:p>
          <a:p>
            <a:pPr algn="ctr" eaLnBrk="1" hangingPunct="1"/>
            <a:r>
              <a:rPr kumimoji="0" lang="es-ES_tradnl" altLang="es-ES" sz="2000" b="0">
                <a:solidFill>
                  <a:srgbClr val="002060"/>
                </a:solidFill>
                <a:latin typeface="Calibri" panose="020F0502020204030204" pitchFamily="34" charset="0"/>
              </a:rPr>
              <a:t>Zonas de Penumbra – Casos difíciles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144463" y="4724400"/>
            <a:ext cx="4211637" cy="708025"/>
          </a:xfrm>
          <a:prstGeom prst="rect">
            <a:avLst/>
          </a:prstGeom>
          <a:noFill/>
          <a:ln w="12700" cap="sq">
            <a:solidFill>
              <a:srgbClr val="A5002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0" lang="es-ES_tradnl" altLang="es-ES" sz="2000" b="0">
                <a:solidFill>
                  <a:srgbClr val="002060"/>
                </a:solidFill>
                <a:latin typeface="Calibri" panose="020F0502020204030204" pitchFamily="34" charset="0"/>
              </a:rPr>
              <a:t>Precisión del lenguaje es limitada </a:t>
            </a:r>
          </a:p>
          <a:p>
            <a:pPr algn="ctr" eaLnBrk="1" hangingPunct="1"/>
            <a:r>
              <a:rPr kumimoji="0" lang="es-ES_tradnl" altLang="es-ES" sz="2000" b="0">
                <a:solidFill>
                  <a:srgbClr val="002060"/>
                </a:solidFill>
                <a:latin typeface="Calibri" panose="020F0502020204030204" pitchFamily="34" charset="0"/>
              </a:rPr>
              <a:t>Normas se aplican a casos no previstos</a:t>
            </a:r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 rot="16200000">
            <a:off x="6768306" y="2672557"/>
            <a:ext cx="542925" cy="3128962"/>
          </a:xfrm>
          <a:prstGeom prst="moon">
            <a:avLst>
              <a:gd name="adj" fmla="val 81367"/>
            </a:avLst>
          </a:prstGeom>
          <a:solidFill>
            <a:schemeClr val="bg1"/>
          </a:solidFill>
          <a:ln w="9525" cap="sq" algn="ctr">
            <a:solidFill>
              <a:srgbClr val="A50021"/>
            </a:solidFill>
            <a:miter lim="800000"/>
            <a:headEnd/>
            <a:tailEnd/>
          </a:ln>
        </p:spPr>
        <p:txBody>
          <a:bodyPr vert="vert" wrap="none" anchor="ctr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kumimoji="0" lang="es-CO" altLang="es-ES" sz="2000" dirty="0">
                <a:solidFill>
                  <a:srgbClr val="002060"/>
                </a:solidFill>
                <a:latin typeface="Calibri" panose="020F0502020204030204" pitchFamily="34" charset="0"/>
              </a:rPr>
              <a:t>Excesivos</a:t>
            </a:r>
          </a:p>
        </p:txBody>
      </p:sp>
      <p:sp>
        <p:nvSpPr>
          <p:cNvPr id="20" name="Oval 15"/>
          <p:cNvSpPr>
            <a:spLocks noChangeArrowheads="1"/>
          </p:cNvSpPr>
          <p:nvPr/>
        </p:nvSpPr>
        <p:spPr bwMode="auto">
          <a:xfrm>
            <a:off x="107950" y="5589588"/>
            <a:ext cx="8891588" cy="1181100"/>
          </a:xfrm>
          <a:prstGeom prst="ellipse">
            <a:avLst/>
          </a:prstGeom>
          <a:solidFill>
            <a:srgbClr val="FFFFFF"/>
          </a:solidFill>
          <a:ln w="12700" cap="sq" algn="ctr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0" lang="es-CO" altLang="es-ES" sz="2000">
                <a:solidFill>
                  <a:srgbClr val="A50021"/>
                </a:solidFill>
                <a:latin typeface="Calibri" panose="020F0502020204030204" pitchFamily="34" charset="0"/>
              </a:rPr>
              <a:t>PONDERACIÓN</a:t>
            </a:r>
          </a:p>
          <a:p>
            <a:pPr algn="ctr" eaLnBrk="1" hangingPunct="1"/>
            <a:r>
              <a:rPr kumimoji="0" lang="es-CO" altLang="es-ES" sz="2000" b="0">
                <a:solidFill>
                  <a:srgbClr val="002060"/>
                </a:solidFill>
                <a:latin typeface="Calibri" panose="020F0502020204030204" pitchFamily="34" charset="0"/>
              </a:rPr>
              <a:t>“</a:t>
            </a:r>
            <a:r>
              <a:rPr kumimoji="0" lang="es-CO" altLang="es-ES" sz="2000" b="0" i="1">
                <a:solidFill>
                  <a:srgbClr val="002060"/>
                </a:solidFill>
                <a:latin typeface="Calibri" panose="020F0502020204030204" pitchFamily="34" charset="0"/>
              </a:rPr>
              <a:t>…Se hace no entre la regla y el principio, </a:t>
            </a:r>
          </a:p>
          <a:p>
            <a:pPr algn="ctr" eaLnBrk="1" hangingPunct="1"/>
            <a:r>
              <a:rPr kumimoji="0" lang="es-CO" altLang="es-ES" sz="2000" b="0" i="1">
                <a:solidFill>
                  <a:srgbClr val="002060"/>
                </a:solidFill>
                <a:latin typeface="Calibri" panose="020F0502020204030204" pitchFamily="34" charset="0"/>
              </a:rPr>
              <a:t>sino entre éste y el principio que subyace a la regla</a:t>
            </a:r>
            <a:r>
              <a:rPr kumimoji="0" lang="es-CO" altLang="es-ES" sz="2000" b="0">
                <a:solidFill>
                  <a:srgbClr val="002060"/>
                </a:solidFill>
                <a:latin typeface="Calibri" panose="020F0502020204030204" pitchFamily="34" charset="0"/>
              </a:rPr>
              <a:t>”</a:t>
            </a:r>
          </a:p>
          <a:p>
            <a:pPr algn="ctr" eaLnBrk="1" hangingPunct="1"/>
            <a:r>
              <a:rPr kumimoji="0" lang="es-CO" altLang="es-ES" sz="1400">
                <a:solidFill>
                  <a:srgbClr val="A50021"/>
                </a:solidFill>
                <a:latin typeface="Calibri" panose="020F0502020204030204" pitchFamily="34" charset="0"/>
              </a:rPr>
              <a:t>R. Dworkin</a:t>
            </a:r>
            <a:endParaRPr kumimoji="0" lang="es-ES" altLang="es-ES" sz="1400">
              <a:solidFill>
                <a:srgbClr val="A50021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8316913" y="6640513"/>
            <a:ext cx="900112" cy="244475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s-ES" altLang="es-CO" sz="1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 de 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nimBg="1"/>
      <p:bldP spid="37892" grpId="0" animBg="1"/>
      <p:bldP spid="37893" grpId="0" animBg="1"/>
      <p:bldP spid="37895" grpId="0" animBg="1"/>
      <p:bldP spid="37896" grpId="0" animBg="1"/>
      <p:bldP spid="37897" grpId="0" animBg="1"/>
      <p:bldP spid="37898" grpId="0" animBg="1"/>
      <p:bldP spid="37901" grpId="0" animBg="1"/>
      <p:bldP spid="37902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6"/>
          <p:cNvSpPr>
            <a:spLocks noChangeArrowheads="1"/>
          </p:cNvSpPr>
          <p:nvPr/>
        </p:nvSpPr>
        <p:spPr bwMode="auto">
          <a:xfrm>
            <a:off x="246063" y="363538"/>
            <a:ext cx="8678862" cy="625475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4572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 defTabSz="4572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 defTabSz="4572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 defTabSz="4572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 defTabSz="4572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s-CO" altLang="es-CO" sz="2400" u="sng">
              <a:solidFill>
                <a:srgbClr val="000000"/>
              </a:solidFill>
              <a:latin typeface="Calibri" panose="020F0502020204030204" pitchFamily="34" charset="0"/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64515" name="Text Box 7"/>
          <p:cNvSpPr txBox="1">
            <a:spLocks noChangeArrowheads="1"/>
          </p:cNvSpPr>
          <p:nvPr/>
        </p:nvSpPr>
        <p:spPr bwMode="auto">
          <a:xfrm>
            <a:off x="246063" y="709070"/>
            <a:ext cx="8678861" cy="121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 defTabSz="4572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 defTabSz="4572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 defTabSz="4572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 defTabSz="4572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s-ES_tradnl" altLang="es-CO" sz="4400" dirty="0">
                <a:solidFill>
                  <a:srgbClr val="A5002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Gracias </a:t>
            </a:r>
          </a:p>
          <a:p>
            <a:pPr algn="ctr" eaLnBrk="1" hangingPunct="1"/>
            <a:r>
              <a:rPr lang="es-ES_tradnl" altLang="es-CO" sz="4400" dirty="0">
                <a:solidFill>
                  <a:srgbClr val="A5002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por su atención</a:t>
            </a:r>
          </a:p>
        </p:txBody>
      </p:sp>
      <p:sp>
        <p:nvSpPr>
          <p:cNvPr id="64516" name="Text Box 7"/>
          <p:cNvSpPr txBox="1">
            <a:spLocks noChangeArrowheads="1"/>
          </p:cNvSpPr>
          <p:nvPr/>
        </p:nvSpPr>
        <p:spPr bwMode="auto">
          <a:xfrm>
            <a:off x="246063" y="5301208"/>
            <a:ext cx="8646417" cy="1206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 defTabSz="4572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 defTabSz="4572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 defTabSz="4572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 defTabSz="4572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s-ES_tradnl" altLang="es-CO" sz="2800" dirty="0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Ulises Canosa Suárez</a:t>
            </a:r>
          </a:p>
          <a:p>
            <a:pPr algn="ctr" eaLnBrk="1" hangingPunct="1"/>
            <a:r>
              <a:rPr lang="es-ES_tradnl" altLang="es-CO" sz="2800" dirty="0">
                <a:solidFill>
                  <a:srgbClr val="A5002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Secretario General  </a:t>
            </a:r>
          </a:p>
          <a:p>
            <a:pPr algn="ctr" eaLnBrk="1" hangingPunct="1"/>
            <a:r>
              <a:rPr lang="es-ES_tradnl" altLang="es-CO" sz="2800" dirty="0">
                <a:solidFill>
                  <a:srgbClr val="A5002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Instituto Colombiano de Derecho Procesal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280400" y="6640513"/>
            <a:ext cx="900113" cy="244475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s-ES" altLang="es-CO" sz="1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 de 10</a:t>
            </a:r>
          </a:p>
        </p:txBody>
      </p:sp>
      <p:pic>
        <p:nvPicPr>
          <p:cNvPr id="8" name="Picture 7" descr="Mafalda: Problemólogos | Mafalda, Mafalda frases, Libros de autoayu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060848"/>
            <a:ext cx="453650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11" descr="Oscar L. Hernández on Twitter: &quot;Hay más problemólogos que ..."/>
          <p:cNvSpPr>
            <a:spLocks noChangeAspect="1" noChangeArrowheads="1"/>
          </p:cNvSpPr>
          <p:nvPr/>
        </p:nvSpPr>
        <p:spPr bwMode="auto">
          <a:xfrm>
            <a:off x="1619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7950" y="2349500"/>
            <a:ext cx="2879725" cy="4175125"/>
            <a:chOff x="68" y="861"/>
            <a:chExt cx="1814" cy="3249"/>
          </a:xfrm>
        </p:grpSpPr>
        <p:sp>
          <p:nvSpPr>
            <p:cNvPr id="47120" name="Rectangle 4"/>
            <p:cNvSpPr>
              <a:spLocks noChangeArrowheads="1"/>
            </p:cNvSpPr>
            <p:nvPr/>
          </p:nvSpPr>
          <p:spPr bwMode="auto">
            <a:xfrm>
              <a:off x="68" y="1507"/>
              <a:ext cx="1814" cy="2603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FF6600"/>
                </a:buClr>
                <a:buFont typeface="Wingdings" panose="05000000000000000000" pitchFamily="2" charset="2"/>
                <a:buNone/>
              </a:pPr>
              <a:br>
                <a:rPr kumimoji="0" lang="es-CO" altLang="es-CO" sz="1700" b="0">
                  <a:solidFill>
                    <a:srgbClr val="002060"/>
                  </a:solidFill>
                  <a:latin typeface="Calibri" panose="020F0502020204030204" pitchFamily="34" charset="0"/>
                </a:rPr>
              </a:br>
              <a:br>
                <a:rPr kumimoji="0" lang="es-CO" altLang="es-CO" sz="1700" b="0">
                  <a:solidFill>
                    <a:srgbClr val="002060"/>
                  </a:solidFill>
                  <a:latin typeface="Calibri" panose="020F0502020204030204" pitchFamily="34" charset="0"/>
                </a:rPr>
              </a:br>
              <a:endParaRPr kumimoji="0" lang="es-CO" altLang="es-CO" sz="1700" b="0">
                <a:solidFill>
                  <a:srgbClr val="002060"/>
                </a:solidFill>
                <a:latin typeface="Calibri" panose="020F0502020204030204" pitchFamily="34" charset="0"/>
              </a:endParaRPr>
            </a:p>
            <a:p>
              <a:pPr algn="ctr">
                <a:buClr>
                  <a:srgbClr val="FF6600"/>
                </a:buClr>
                <a:buFont typeface="Wingdings" panose="05000000000000000000" pitchFamily="2" charset="2"/>
                <a:buNone/>
              </a:pPr>
              <a:endParaRPr kumimoji="0" lang="es-CO" altLang="es-CO" sz="1700" b="0">
                <a:solidFill>
                  <a:srgbClr val="002060"/>
                </a:solidFill>
                <a:latin typeface="Calibri" panose="020F0502020204030204" pitchFamily="34" charset="0"/>
              </a:endParaRPr>
            </a:p>
            <a:p>
              <a:pPr algn="ctr">
                <a:buClr>
                  <a:srgbClr val="FF6600"/>
                </a:buClr>
                <a:buFont typeface="Wingdings" panose="05000000000000000000" pitchFamily="2" charset="2"/>
                <a:buNone/>
              </a:pPr>
              <a:r>
                <a:rPr kumimoji="0" lang="es-CO" altLang="es-CO" sz="1700">
                  <a:solidFill>
                    <a:srgbClr val="002060"/>
                  </a:solidFill>
                  <a:latin typeface="Calibri" panose="020F0502020204030204" pitchFamily="34" charset="0"/>
                </a:rPr>
                <a:t>D. Procesal </a:t>
              </a:r>
              <a:r>
                <a:rPr kumimoji="0" lang="es-CO" altLang="es-CO" sz="1700">
                  <a:solidFill>
                    <a:srgbClr val="A50021"/>
                  </a:solidFill>
                  <a:latin typeface="Calibri" panose="020F0502020204030204" pitchFamily="34" charset="0"/>
                </a:rPr>
                <a:t>es</a:t>
              </a:r>
              <a:r>
                <a:rPr kumimoji="0" lang="es-CO" altLang="es-CO" sz="1700">
                  <a:solidFill>
                    <a:srgbClr val="002060"/>
                  </a:solidFill>
                  <a:latin typeface="Calibri" panose="020F0502020204030204" pitchFamily="34" charset="0"/>
                </a:rPr>
                <a:t> D. Adjetivo</a:t>
              </a:r>
            </a:p>
            <a:p>
              <a:pPr algn="ctr">
                <a:buClr>
                  <a:srgbClr val="FF6600"/>
                </a:buClr>
                <a:buFont typeface="Wingdings" panose="05000000000000000000" pitchFamily="2" charset="2"/>
                <a:buNone/>
              </a:pPr>
              <a:r>
                <a:rPr kumimoji="0" lang="es-CO" altLang="es-CO" sz="1700" b="0">
                  <a:solidFill>
                    <a:srgbClr val="002060"/>
                  </a:solidFill>
                  <a:latin typeface="Calibri" panose="020F0502020204030204" pitchFamily="34" charset="0"/>
                </a:rPr>
                <a:t>Técnica independiente</a:t>
              </a:r>
            </a:p>
            <a:p>
              <a:pPr algn="ctr">
                <a:buClr>
                  <a:srgbClr val="FF6600"/>
                </a:buClr>
                <a:buFont typeface="Wingdings" panose="05000000000000000000" pitchFamily="2" charset="2"/>
                <a:buNone/>
              </a:pPr>
              <a:endParaRPr kumimoji="0" lang="es-CO" altLang="es-CO" sz="1700" b="0">
                <a:solidFill>
                  <a:srgbClr val="002060"/>
                </a:solidFill>
                <a:latin typeface="Calibri" panose="020F0502020204030204" pitchFamily="34" charset="0"/>
              </a:endParaRPr>
            </a:p>
            <a:p>
              <a:pPr algn="ctr">
                <a:buClr>
                  <a:srgbClr val="FF6600"/>
                </a:buClr>
                <a:buFont typeface="Wingdings" panose="05000000000000000000" pitchFamily="2" charset="2"/>
                <a:buNone/>
              </a:pPr>
              <a:r>
                <a:rPr kumimoji="0" lang="es-CO" altLang="es-CO" sz="1700">
                  <a:solidFill>
                    <a:srgbClr val="A50021"/>
                  </a:solidFill>
                  <a:latin typeface="Calibri" panose="020F0502020204030204" pitchFamily="34" charset="0"/>
                </a:rPr>
                <a:t>La forma sobre el fondo</a:t>
              </a:r>
            </a:p>
            <a:p>
              <a:pPr algn="ctr">
                <a:buClr>
                  <a:srgbClr val="FF6600"/>
                </a:buClr>
                <a:buFont typeface="Wingdings" panose="05000000000000000000" pitchFamily="2" charset="2"/>
                <a:buNone/>
              </a:pPr>
              <a:r>
                <a:rPr kumimoji="0" lang="es-CO" altLang="es-CO" sz="1700">
                  <a:solidFill>
                    <a:srgbClr val="002060"/>
                  </a:solidFill>
                  <a:latin typeface="Calibri" panose="020F0502020204030204" pitchFamily="34" charset="0"/>
                </a:rPr>
                <a:t>Proceso secuencia de formas, para resolver controversia</a:t>
              </a:r>
            </a:p>
            <a:p>
              <a:pPr algn="ctr">
                <a:buClr>
                  <a:srgbClr val="FF6600"/>
                </a:buClr>
                <a:buFont typeface="Wingdings" panose="05000000000000000000" pitchFamily="2" charset="2"/>
                <a:buNone/>
              </a:pPr>
              <a:r>
                <a:rPr kumimoji="0" lang="es-CO" altLang="es-CO" sz="1700" b="0">
                  <a:solidFill>
                    <a:srgbClr val="002060"/>
                  </a:solidFill>
                  <a:latin typeface="Calibri" panose="020F0502020204030204" pitchFamily="34" charset="0"/>
                </a:rPr>
                <a:t>Procesos rígidos</a:t>
              </a:r>
            </a:p>
            <a:p>
              <a:pPr algn="ctr">
                <a:buClr>
                  <a:srgbClr val="FF6600"/>
                </a:buClr>
                <a:buFont typeface="Wingdings" panose="05000000000000000000" pitchFamily="2" charset="2"/>
                <a:buNone/>
              </a:pPr>
              <a:endParaRPr kumimoji="0" lang="es-CO" altLang="es-CO" sz="1700">
                <a:solidFill>
                  <a:srgbClr val="002060"/>
                </a:solidFill>
                <a:latin typeface="Calibri" panose="020F0502020204030204" pitchFamily="34" charset="0"/>
              </a:endParaRPr>
            </a:p>
            <a:p>
              <a:pPr algn="ctr">
                <a:buClr>
                  <a:srgbClr val="FF6600"/>
                </a:buClr>
                <a:buFont typeface="Wingdings" panose="05000000000000000000" pitchFamily="2" charset="2"/>
                <a:buNone/>
              </a:pPr>
              <a:r>
                <a:rPr kumimoji="0" lang="es-CO" altLang="es-CO" sz="1700" b="0">
                  <a:solidFill>
                    <a:srgbClr val="002060"/>
                  </a:solidFill>
                  <a:latin typeface="Calibri" panose="020F0502020204030204" pitchFamily="34" charset="0"/>
                </a:rPr>
                <a:t>Exégesis</a:t>
              </a:r>
            </a:p>
            <a:p>
              <a:pPr algn="ctr">
                <a:buClr>
                  <a:srgbClr val="FF6600"/>
                </a:buClr>
                <a:buFont typeface="Wingdings" panose="05000000000000000000" pitchFamily="2" charset="2"/>
                <a:buNone/>
              </a:pPr>
              <a:r>
                <a:rPr kumimoji="0" lang="es-CO" altLang="es-CO" sz="1700">
                  <a:solidFill>
                    <a:srgbClr val="A50021"/>
                  </a:solidFill>
                  <a:latin typeface="Calibri" panose="020F0502020204030204" pitchFamily="34" charset="0"/>
                </a:rPr>
                <a:t>Juez pasivo</a:t>
              </a:r>
              <a:br>
                <a:rPr kumimoji="0" lang="es-CO" altLang="es-CO" sz="1700">
                  <a:solidFill>
                    <a:srgbClr val="A50021"/>
                  </a:solidFill>
                  <a:latin typeface="Calibri" panose="020F0502020204030204" pitchFamily="34" charset="0"/>
                </a:rPr>
              </a:br>
              <a:br>
                <a:rPr kumimoji="0" lang="es-CO" altLang="es-CO" sz="1700" b="0">
                  <a:solidFill>
                    <a:srgbClr val="002060"/>
                  </a:solidFill>
                  <a:latin typeface="Calibri" panose="020F0502020204030204" pitchFamily="34" charset="0"/>
                </a:rPr>
              </a:br>
              <a:endParaRPr kumimoji="0" lang="es-ES" altLang="es-CO" sz="1700" b="0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7121" name="AutoShape 5"/>
            <p:cNvSpPr>
              <a:spLocks noChangeArrowheads="1"/>
            </p:cNvSpPr>
            <p:nvPr/>
          </p:nvSpPr>
          <p:spPr bwMode="auto">
            <a:xfrm>
              <a:off x="68" y="861"/>
              <a:ext cx="1814" cy="1069"/>
            </a:xfrm>
            <a:prstGeom prst="downArrowCallout">
              <a:avLst>
                <a:gd name="adj1" fmla="val 44465"/>
                <a:gd name="adj2" fmla="val 44458"/>
                <a:gd name="adj3" fmla="val 16667"/>
                <a:gd name="adj4" fmla="val 66667"/>
              </a:avLst>
            </a:prstGeom>
            <a:solidFill>
              <a:srgbClr val="FFFFFF"/>
            </a:solidFill>
            <a:ln w="9525" cap="sq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kumimoji="0" lang="es-CO" altLang="es-CO" sz="2200">
                  <a:solidFill>
                    <a:srgbClr val="002060"/>
                  </a:solidFill>
                  <a:latin typeface="Calibri" panose="020F0502020204030204" pitchFamily="34" charset="0"/>
                </a:rPr>
                <a:t>PROCEDIMENTALISMO</a:t>
              </a:r>
            </a:p>
            <a:p>
              <a:pPr algn="ctr" eaLnBrk="1" hangingPunct="1"/>
              <a:r>
                <a:rPr lang="es-CO" altLang="es-CO" sz="1700">
                  <a:solidFill>
                    <a:srgbClr val="A50021"/>
                  </a:solidFill>
                  <a:latin typeface="Calibri" panose="020F0502020204030204" pitchFamily="34" charset="0"/>
                </a:rPr>
                <a:t>Antes del S. XX</a:t>
              </a:r>
              <a:endParaRPr lang="es-ES" altLang="es-CO" sz="1700">
                <a:solidFill>
                  <a:srgbClr val="A5002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156325" y="2349500"/>
            <a:ext cx="2879725" cy="4175125"/>
            <a:chOff x="3878" y="861"/>
            <a:chExt cx="1814" cy="3249"/>
          </a:xfrm>
        </p:grpSpPr>
        <p:sp>
          <p:nvSpPr>
            <p:cNvPr id="47118" name="Rectangle 7"/>
            <p:cNvSpPr>
              <a:spLocks noChangeArrowheads="1"/>
            </p:cNvSpPr>
            <p:nvPr/>
          </p:nvSpPr>
          <p:spPr bwMode="auto">
            <a:xfrm>
              <a:off x="3878" y="1553"/>
              <a:ext cx="1814" cy="2557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FF6600"/>
                </a:buClr>
                <a:buFont typeface="Wingdings" panose="05000000000000000000" pitchFamily="2" charset="2"/>
                <a:buNone/>
              </a:pPr>
              <a:endParaRPr kumimoji="0" lang="es-CO" altLang="es-CO" sz="1700" b="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  <a:p>
              <a:pPr algn="ctr">
                <a:buClr>
                  <a:srgbClr val="FF6600"/>
                </a:buClr>
                <a:buFont typeface="Wingdings" panose="05000000000000000000" pitchFamily="2" charset="2"/>
                <a:buNone/>
              </a:pPr>
              <a:endParaRPr kumimoji="0" lang="es-CO" altLang="es-CO" sz="1700" b="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  <a:p>
              <a:pPr algn="ctr">
                <a:buClr>
                  <a:srgbClr val="FF6600"/>
                </a:buClr>
                <a:buFont typeface="Wingdings" panose="05000000000000000000" pitchFamily="2" charset="2"/>
                <a:buNone/>
              </a:pPr>
              <a:endParaRPr kumimoji="0" lang="es-CO" altLang="es-CO" sz="1700" b="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  <a:p>
              <a:pPr algn="ctr">
                <a:buClr>
                  <a:srgbClr val="FF6600"/>
                </a:buClr>
                <a:buFont typeface="Wingdings" panose="05000000000000000000" pitchFamily="2" charset="2"/>
                <a:buNone/>
              </a:pPr>
              <a:r>
                <a:rPr kumimoji="0" lang="es-CO" altLang="es-CO" dirty="0">
                  <a:solidFill>
                    <a:srgbClr val="002060"/>
                  </a:solidFill>
                  <a:latin typeface="Calibri" panose="020F0502020204030204" pitchFamily="34" charset="0"/>
                </a:rPr>
                <a:t>D Procesal </a:t>
              </a:r>
              <a:r>
                <a:rPr kumimoji="0" lang="es-CO" altLang="es-CO" dirty="0">
                  <a:solidFill>
                    <a:srgbClr val="A50021"/>
                  </a:solidFill>
                  <a:latin typeface="Calibri" panose="020F0502020204030204" pitchFamily="34" charset="0"/>
                </a:rPr>
                <a:t>con</a:t>
              </a:r>
              <a:r>
                <a:rPr kumimoji="0" lang="es-CO" altLang="es-CO" dirty="0">
                  <a:solidFill>
                    <a:srgbClr val="002060"/>
                  </a:solidFill>
                  <a:latin typeface="Calibri" panose="020F0502020204030204" pitchFamily="34" charset="0"/>
                </a:rPr>
                <a:t> D Constitucional</a:t>
              </a:r>
            </a:p>
            <a:p>
              <a:pPr algn="ctr">
                <a:buClr>
                  <a:srgbClr val="FF6600"/>
                </a:buClr>
                <a:buFont typeface="Wingdings" panose="05000000000000000000" pitchFamily="2" charset="2"/>
                <a:buNone/>
              </a:pPr>
              <a:r>
                <a:rPr kumimoji="0" lang="es-CO" altLang="es-CO" sz="1700" b="0" dirty="0">
                  <a:solidFill>
                    <a:srgbClr val="002060"/>
                  </a:solidFill>
                  <a:latin typeface="Calibri" panose="020F0502020204030204" pitchFamily="34" charset="0"/>
                </a:rPr>
                <a:t>Ciudadanía procesal</a:t>
              </a:r>
            </a:p>
            <a:p>
              <a:pPr algn="ctr">
                <a:buClr>
                  <a:srgbClr val="FF6600"/>
                </a:buClr>
                <a:buFont typeface="Wingdings" panose="05000000000000000000" pitchFamily="2" charset="2"/>
                <a:buNone/>
              </a:pPr>
              <a:endParaRPr kumimoji="0" lang="es-CO" altLang="es-CO" sz="1700" b="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  <a:p>
              <a:pPr algn="ctr">
                <a:buClr>
                  <a:srgbClr val="FF6600"/>
                </a:buClr>
              </a:pPr>
              <a:r>
                <a:rPr kumimoji="0" lang="es-CO" altLang="es-CO" sz="1700" dirty="0">
                  <a:solidFill>
                    <a:srgbClr val="A50021"/>
                  </a:solidFill>
                  <a:latin typeface="Calibri" panose="020F0502020204030204" pitchFamily="34" charset="0"/>
                </a:rPr>
                <a:t>La forma para los DF y DS</a:t>
              </a:r>
            </a:p>
            <a:p>
              <a:pPr algn="ctr">
                <a:buClr>
                  <a:srgbClr val="FF6600"/>
                </a:buClr>
                <a:buFont typeface="Wingdings" panose="05000000000000000000" pitchFamily="2" charset="2"/>
                <a:buNone/>
              </a:pPr>
              <a:r>
                <a:rPr kumimoji="0" lang="es-CO" altLang="es-CO" sz="1700" dirty="0">
                  <a:solidFill>
                    <a:srgbClr val="002060"/>
                  </a:solidFill>
                  <a:latin typeface="Calibri" panose="020F0502020204030204" pitchFamily="34" charset="0"/>
                </a:rPr>
                <a:t>El proceso es un método para administrar justicia</a:t>
              </a:r>
            </a:p>
            <a:p>
              <a:pPr algn="ctr">
                <a:buClr>
                  <a:srgbClr val="FF6600"/>
                </a:buClr>
                <a:buFont typeface="Wingdings" panose="05000000000000000000" pitchFamily="2" charset="2"/>
                <a:buNone/>
              </a:pPr>
              <a:r>
                <a:rPr kumimoji="0" lang="es-CO" altLang="es-CO" sz="1700" b="0" dirty="0">
                  <a:solidFill>
                    <a:srgbClr val="002060"/>
                  </a:solidFill>
                  <a:latin typeface="Calibri" panose="020F0502020204030204" pitchFamily="34" charset="0"/>
                </a:rPr>
                <a:t>Procesos dúctiles/flexibles</a:t>
              </a:r>
            </a:p>
            <a:p>
              <a:pPr algn="ctr">
                <a:buClr>
                  <a:srgbClr val="FF6600"/>
                </a:buClr>
                <a:buFont typeface="Wingdings" panose="05000000000000000000" pitchFamily="2" charset="2"/>
                <a:buNone/>
              </a:pPr>
              <a:endParaRPr kumimoji="0" lang="es-CO" altLang="es-CO" sz="170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  <a:p>
              <a:pPr algn="ctr">
                <a:buClr>
                  <a:srgbClr val="FF6600"/>
                </a:buClr>
                <a:buFont typeface="Wingdings" panose="05000000000000000000" pitchFamily="2" charset="2"/>
                <a:buNone/>
              </a:pPr>
              <a:r>
                <a:rPr kumimoji="0" lang="es-CO" altLang="es-CO" sz="1700" b="0" dirty="0">
                  <a:solidFill>
                    <a:srgbClr val="002060"/>
                  </a:solidFill>
                  <a:latin typeface="Calibri" panose="020F0502020204030204" pitchFamily="34" charset="0"/>
                </a:rPr>
                <a:t>Principios sobre reglas </a:t>
              </a:r>
            </a:p>
            <a:p>
              <a:pPr algn="ctr">
                <a:buClr>
                  <a:srgbClr val="FF6600"/>
                </a:buClr>
                <a:buFont typeface="Wingdings" panose="05000000000000000000" pitchFamily="2" charset="2"/>
                <a:buNone/>
              </a:pPr>
              <a:r>
                <a:rPr kumimoji="0" lang="es-CO" altLang="es-CO" sz="1700" dirty="0">
                  <a:solidFill>
                    <a:srgbClr val="A50021"/>
                  </a:solidFill>
                  <a:latin typeface="Calibri" panose="020F0502020204030204" pitchFamily="34" charset="0"/>
                </a:rPr>
                <a:t>Juez cooperativo</a:t>
              </a:r>
              <a:br>
                <a:rPr kumimoji="0" lang="es-CO" altLang="es-CO" sz="1700" dirty="0">
                  <a:solidFill>
                    <a:srgbClr val="A50021"/>
                  </a:solidFill>
                  <a:latin typeface="Calibri" panose="020F0502020204030204" pitchFamily="34" charset="0"/>
                </a:rPr>
              </a:br>
              <a:endParaRPr kumimoji="0" lang="es-ES" altLang="es-CO" sz="1700" dirty="0">
                <a:solidFill>
                  <a:srgbClr val="A5002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7119" name="AutoShape 8"/>
            <p:cNvSpPr>
              <a:spLocks noChangeArrowheads="1"/>
            </p:cNvSpPr>
            <p:nvPr/>
          </p:nvSpPr>
          <p:spPr bwMode="auto">
            <a:xfrm>
              <a:off x="3878" y="861"/>
              <a:ext cx="1814" cy="1069"/>
            </a:xfrm>
            <a:prstGeom prst="downArrowCallout">
              <a:avLst>
                <a:gd name="adj1" fmla="val 44465"/>
                <a:gd name="adj2" fmla="val 44458"/>
                <a:gd name="adj3" fmla="val 16667"/>
                <a:gd name="adj4" fmla="val 66667"/>
              </a:avLst>
            </a:prstGeom>
            <a:solidFill>
              <a:srgbClr val="FFFFFF"/>
            </a:solidFill>
            <a:ln w="9525" cap="sq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kumimoji="0" lang="es-CO" altLang="es-CO" sz="2200">
                  <a:solidFill>
                    <a:srgbClr val="002060"/>
                  </a:solidFill>
                  <a:latin typeface="Calibri" panose="020F0502020204030204" pitchFamily="34" charset="0"/>
                </a:rPr>
                <a:t>CONSTITUCIONALISMO</a:t>
              </a:r>
            </a:p>
            <a:p>
              <a:pPr algn="ctr" eaLnBrk="1" hangingPunct="1"/>
              <a:r>
                <a:rPr lang="es-CO" altLang="es-CO" sz="1700">
                  <a:solidFill>
                    <a:srgbClr val="A50021"/>
                  </a:solidFill>
                  <a:latin typeface="Calibri" panose="020F0502020204030204" pitchFamily="34" charset="0"/>
                </a:rPr>
                <a:t>S. XXI</a:t>
              </a:r>
              <a:endParaRPr lang="es-ES" altLang="es-CO" sz="1700">
                <a:solidFill>
                  <a:srgbClr val="A5002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132138" y="2349500"/>
            <a:ext cx="2879725" cy="4175125"/>
            <a:chOff x="1973" y="1026"/>
            <a:chExt cx="1814" cy="3084"/>
          </a:xfrm>
        </p:grpSpPr>
        <p:sp>
          <p:nvSpPr>
            <p:cNvPr id="47115" name="Rectangle 10"/>
            <p:cNvSpPr>
              <a:spLocks noChangeArrowheads="1"/>
            </p:cNvSpPr>
            <p:nvPr/>
          </p:nvSpPr>
          <p:spPr bwMode="auto">
            <a:xfrm>
              <a:off x="1973" y="1389"/>
              <a:ext cx="1814" cy="2721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FF6600"/>
                </a:buClr>
                <a:buFont typeface="Wingdings" panose="05000000000000000000" pitchFamily="2" charset="2"/>
                <a:buNone/>
              </a:pPr>
              <a:endParaRPr kumimoji="0" lang="es-CO" altLang="es-CO" sz="1700" b="0">
                <a:solidFill>
                  <a:srgbClr val="000099"/>
                </a:solidFill>
                <a:latin typeface="Calibri" panose="020F0502020204030204" pitchFamily="34" charset="0"/>
              </a:endParaRPr>
            </a:p>
            <a:p>
              <a:pPr algn="ctr">
                <a:buClr>
                  <a:srgbClr val="FF6600"/>
                </a:buClr>
                <a:buFont typeface="Wingdings" panose="05000000000000000000" pitchFamily="2" charset="2"/>
                <a:buNone/>
              </a:pPr>
              <a:endParaRPr kumimoji="0" lang="es-CO" altLang="es-CO" sz="1700" b="0">
                <a:solidFill>
                  <a:srgbClr val="000099"/>
                </a:solidFill>
                <a:latin typeface="Calibri" panose="020F0502020204030204" pitchFamily="34" charset="0"/>
              </a:endParaRPr>
            </a:p>
            <a:p>
              <a:pPr algn="ctr">
                <a:buClr>
                  <a:srgbClr val="FF6600"/>
                </a:buClr>
                <a:buFont typeface="Wingdings" panose="05000000000000000000" pitchFamily="2" charset="2"/>
                <a:buNone/>
              </a:pPr>
              <a:endParaRPr kumimoji="0" lang="es-CO" altLang="es-CO" sz="1700" b="0">
                <a:solidFill>
                  <a:srgbClr val="000099"/>
                </a:solidFill>
                <a:latin typeface="Calibri" panose="020F0502020204030204" pitchFamily="34" charset="0"/>
              </a:endParaRPr>
            </a:p>
            <a:p>
              <a:pPr algn="ctr">
                <a:spcBef>
                  <a:spcPts val="1200"/>
                </a:spcBef>
                <a:buClr>
                  <a:srgbClr val="FF6600"/>
                </a:buClr>
                <a:buFont typeface="Wingdings" panose="05000000000000000000" pitchFamily="2" charset="2"/>
                <a:buNone/>
              </a:pPr>
              <a:r>
                <a:rPr kumimoji="0" lang="es-CO" altLang="es-CO" sz="1700">
                  <a:solidFill>
                    <a:srgbClr val="002060"/>
                  </a:solidFill>
                  <a:latin typeface="Calibri" panose="020F0502020204030204" pitchFamily="34" charset="0"/>
                </a:rPr>
                <a:t>D. Procesal </a:t>
              </a:r>
              <a:r>
                <a:rPr kumimoji="0" lang="es-CO" altLang="es-CO" sz="1700">
                  <a:solidFill>
                    <a:srgbClr val="A50021"/>
                  </a:solidFill>
                  <a:latin typeface="Calibri" panose="020F0502020204030204" pitchFamily="34" charset="0"/>
                </a:rPr>
                <a:t>y</a:t>
              </a:r>
              <a:r>
                <a:rPr kumimoji="0" lang="es-CO" altLang="es-CO" sz="1700">
                  <a:solidFill>
                    <a:srgbClr val="002060"/>
                  </a:solidFill>
                  <a:latin typeface="Calibri" panose="020F0502020204030204" pitchFamily="34" charset="0"/>
                </a:rPr>
                <a:t> D. Sustancial</a:t>
              </a:r>
            </a:p>
            <a:p>
              <a:pPr algn="ctr">
                <a:buClr>
                  <a:srgbClr val="FF6600"/>
                </a:buClr>
              </a:pPr>
              <a:r>
                <a:rPr kumimoji="0" lang="es-CO" altLang="es-CO" sz="1700" b="0">
                  <a:solidFill>
                    <a:srgbClr val="002060"/>
                  </a:solidFill>
                  <a:latin typeface="Calibri" panose="020F0502020204030204" pitchFamily="34" charset="0"/>
                </a:rPr>
                <a:t>Complementarios</a:t>
              </a:r>
            </a:p>
            <a:p>
              <a:pPr algn="ctr">
                <a:buClr>
                  <a:srgbClr val="FF6600"/>
                </a:buClr>
              </a:pPr>
              <a:br>
                <a:rPr kumimoji="0" lang="es-CO" altLang="es-CO" sz="1700" b="0">
                  <a:solidFill>
                    <a:srgbClr val="000099"/>
                  </a:solidFill>
                  <a:latin typeface="Calibri" panose="020F0502020204030204" pitchFamily="34" charset="0"/>
                </a:rPr>
              </a:br>
              <a:r>
                <a:rPr kumimoji="0" lang="es-CO" altLang="es-CO" sz="1700">
                  <a:solidFill>
                    <a:srgbClr val="A50021"/>
                  </a:solidFill>
                  <a:latin typeface="Calibri" panose="020F0502020204030204" pitchFamily="34" charset="0"/>
                </a:rPr>
                <a:t>La forma para el fondo</a:t>
              </a:r>
            </a:p>
            <a:p>
              <a:pPr algn="ctr">
                <a:buClr>
                  <a:srgbClr val="FF6600"/>
                </a:buClr>
                <a:buFont typeface="Wingdings" panose="05000000000000000000" pitchFamily="2" charset="2"/>
                <a:buNone/>
              </a:pPr>
              <a:r>
                <a:rPr kumimoji="0" lang="es-CO" altLang="es-CO" sz="1700">
                  <a:solidFill>
                    <a:srgbClr val="002060"/>
                  </a:solidFill>
                  <a:latin typeface="Calibri" panose="020F0502020204030204" pitchFamily="34" charset="0"/>
                </a:rPr>
                <a:t>El proceso es medio para la realización del D. sustancial</a:t>
              </a:r>
            </a:p>
            <a:p>
              <a:pPr algn="ctr">
                <a:buClr>
                  <a:srgbClr val="FF6600"/>
                </a:buClr>
                <a:buFont typeface="Wingdings" panose="05000000000000000000" pitchFamily="2" charset="2"/>
                <a:buNone/>
              </a:pPr>
              <a:r>
                <a:rPr kumimoji="0" lang="es-CO" altLang="es-CO" sz="1700" b="0">
                  <a:solidFill>
                    <a:srgbClr val="002060"/>
                  </a:solidFill>
                  <a:latin typeface="Calibri" panose="020F0502020204030204" pitchFamily="34" charset="0"/>
                </a:rPr>
                <a:t>Procesos rígidos</a:t>
              </a:r>
            </a:p>
            <a:p>
              <a:pPr algn="ctr">
                <a:buClr>
                  <a:srgbClr val="FF6600"/>
                </a:buClr>
                <a:buFont typeface="Wingdings" panose="05000000000000000000" pitchFamily="2" charset="2"/>
                <a:buNone/>
              </a:pPr>
              <a:endParaRPr kumimoji="0" lang="es-CO" altLang="es-CO" sz="1700" b="0">
                <a:solidFill>
                  <a:srgbClr val="002060"/>
                </a:solidFill>
                <a:latin typeface="Calibri" panose="020F0502020204030204" pitchFamily="34" charset="0"/>
              </a:endParaRPr>
            </a:p>
            <a:p>
              <a:pPr algn="ctr">
                <a:buClr>
                  <a:srgbClr val="FF6600"/>
                </a:buClr>
                <a:buFont typeface="Wingdings" panose="05000000000000000000" pitchFamily="2" charset="2"/>
                <a:buNone/>
              </a:pPr>
              <a:r>
                <a:rPr kumimoji="0" lang="es-CO" altLang="es-CO" sz="1700" b="0">
                  <a:solidFill>
                    <a:srgbClr val="002060"/>
                  </a:solidFill>
                  <a:latin typeface="Calibri" panose="020F0502020204030204" pitchFamily="34" charset="0"/>
                </a:rPr>
                <a:t>Positivismo</a:t>
              </a:r>
            </a:p>
            <a:p>
              <a:pPr algn="ctr">
                <a:buClr>
                  <a:srgbClr val="FF6600"/>
                </a:buClr>
                <a:buFont typeface="Wingdings" panose="05000000000000000000" pitchFamily="2" charset="2"/>
                <a:buNone/>
              </a:pPr>
              <a:r>
                <a:rPr kumimoji="0" lang="es-ES_tradnl" altLang="es-CO" sz="1700">
                  <a:solidFill>
                    <a:srgbClr val="A50021"/>
                  </a:solidFill>
                  <a:latin typeface="Calibri" panose="020F0502020204030204" pitchFamily="34" charset="0"/>
                </a:rPr>
                <a:t>Juez activo</a:t>
              </a:r>
              <a:endParaRPr kumimoji="0" lang="es-ES" altLang="es-CO" sz="1700">
                <a:solidFill>
                  <a:srgbClr val="A5002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7116" name="AutoShape 11"/>
            <p:cNvSpPr>
              <a:spLocks noChangeArrowheads="1"/>
            </p:cNvSpPr>
            <p:nvPr/>
          </p:nvSpPr>
          <p:spPr bwMode="auto">
            <a:xfrm>
              <a:off x="1973" y="1026"/>
              <a:ext cx="1814" cy="1020"/>
            </a:xfrm>
            <a:prstGeom prst="downArrowCallout">
              <a:avLst>
                <a:gd name="adj1" fmla="val 44461"/>
                <a:gd name="adj2" fmla="val 44461"/>
                <a:gd name="adj3" fmla="val 16667"/>
                <a:gd name="adj4" fmla="val 66667"/>
              </a:avLst>
            </a:prstGeom>
            <a:solidFill>
              <a:srgbClr val="FFFFFF"/>
            </a:solidFill>
            <a:ln w="9525" cap="sq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kumimoji="0" lang="es-CO" altLang="es-CO" sz="2200">
                  <a:solidFill>
                    <a:srgbClr val="002060"/>
                  </a:solidFill>
                  <a:latin typeface="Calibri" panose="020F0502020204030204" pitchFamily="34" charset="0"/>
                </a:rPr>
                <a:t>INSTRUMENTALISMO</a:t>
              </a:r>
            </a:p>
            <a:p>
              <a:pPr algn="ctr" eaLnBrk="1" hangingPunct="1"/>
              <a:r>
                <a:rPr lang="es-CO" altLang="es-CO" sz="1700">
                  <a:solidFill>
                    <a:srgbClr val="A50021"/>
                  </a:solidFill>
                  <a:latin typeface="Calibri" panose="020F0502020204030204" pitchFamily="34" charset="0"/>
                </a:rPr>
                <a:t>S. XX</a:t>
              </a:r>
              <a:endParaRPr lang="es-ES" altLang="es-CO" sz="1700">
                <a:solidFill>
                  <a:srgbClr val="A5002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7117" name="Rectangle 12"/>
            <p:cNvSpPr>
              <a:spLocks noChangeArrowheads="1"/>
            </p:cNvSpPr>
            <p:nvPr/>
          </p:nvSpPr>
          <p:spPr bwMode="auto">
            <a:xfrm>
              <a:off x="2018" y="3475"/>
              <a:ext cx="1769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sq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endParaRPr kumimoji="0" lang="es-CO" altLang="es-CO" sz="1700" b="0">
                <a:solidFill>
                  <a:srgbClr val="A50021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47109" name="Rectangle 3"/>
          <p:cNvSpPr>
            <a:spLocks noChangeArrowheads="1"/>
          </p:cNvSpPr>
          <p:nvPr/>
        </p:nvSpPr>
        <p:spPr bwMode="auto">
          <a:xfrm>
            <a:off x="107950" y="265113"/>
            <a:ext cx="2700338" cy="1938337"/>
          </a:xfrm>
          <a:prstGeom prst="rect">
            <a:avLst/>
          </a:prstGeom>
          <a:noFill/>
          <a:ln w="3175" cap="sq">
            <a:solidFill>
              <a:srgbClr val="A5002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0" lang="es-ES_tradnl" altLang="es-CO" sz="2400">
                <a:solidFill>
                  <a:srgbClr val="A50021"/>
                </a:solidFill>
                <a:latin typeface="Calibri" panose="020F0502020204030204" pitchFamily="34" charset="0"/>
              </a:rPr>
              <a:t>Autonomía</a:t>
            </a:r>
          </a:p>
          <a:p>
            <a:pPr algn="ctr" eaLnBrk="1" hangingPunct="1"/>
            <a:r>
              <a:rPr kumimoji="0" lang="es-ES_tradnl" altLang="es-CO" sz="2400" b="0">
                <a:solidFill>
                  <a:srgbClr val="002060"/>
                </a:solidFill>
                <a:latin typeface="Calibri" panose="020F0502020204030204" pitchFamily="34" charset="0"/>
              </a:rPr>
              <a:t>del</a:t>
            </a:r>
          </a:p>
          <a:p>
            <a:pPr algn="ctr" eaLnBrk="1" hangingPunct="1"/>
            <a:r>
              <a:rPr kumimoji="0" lang="es-ES_tradnl" altLang="es-CO" sz="2400">
                <a:solidFill>
                  <a:srgbClr val="002060"/>
                </a:solidFill>
                <a:latin typeface="Calibri" panose="020F0502020204030204" pitchFamily="34" charset="0"/>
              </a:rPr>
              <a:t>D. Procesal</a:t>
            </a:r>
          </a:p>
          <a:p>
            <a:pPr algn="ctr" eaLnBrk="1" hangingPunct="1"/>
            <a:r>
              <a:rPr kumimoji="0" lang="es-ES_tradnl" altLang="es-CO" sz="2400" b="0">
                <a:solidFill>
                  <a:srgbClr val="002060"/>
                </a:solidFill>
                <a:latin typeface="Calibri" panose="020F0502020204030204" pitchFamily="34" charset="0"/>
              </a:rPr>
              <a:t>con el</a:t>
            </a:r>
          </a:p>
          <a:p>
            <a:pPr algn="ctr" eaLnBrk="1" hangingPunct="1"/>
            <a:r>
              <a:rPr kumimoji="0" lang="es-ES_tradnl" altLang="es-CO" sz="2400">
                <a:solidFill>
                  <a:srgbClr val="002060"/>
                </a:solidFill>
                <a:latin typeface="Calibri" panose="020F0502020204030204" pitchFamily="34" charset="0"/>
              </a:rPr>
              <a:t>D. Sustancial</a:t>
            </a:r>
          </a:p>
        </p:txBody>
      </p:sp>
      <p:sp>
        <p:nvSpPr>
          <p:cNvPr id="47110" name="Rectangle 4"/>
          <p:cNvSpPr>
            <a:spLocks noChangeArrowheads="1"/>
          </p:cNvSpPr>
          <p:nvPr/>
        </p:nvSpPr>
        <p:spPr bwMode="auto">
          <a:xfrm>
            <a:off x="6372225" y="250825"/>
            <a:ext cx="2700338" cy="1938338"/>
          </a:xfrm>
          <a:prstGeom prst="rect">
            <a:avLst/>
          </a:prstGeom>
          <a:noFill/>
          <a:ln w="3175" cap="sq" algn="ctr">
            <a:solidFill>
              <a:srgbClr val="A5002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0" lang="es-ES_tradnl" altLang="es-CO" sz="2400">
                <a:solidFill>
                  <a:srgbClr val="A50021"/>
                </a:solidFill>
                <a:latin typeface="Calibri" panose="020F0502020204030204" pitchFamily="34" charset="0"/>
              </a:rPr>
              <a:t>Vinculación</a:t>
            </a:r>
          </a:p>
          <a:p>
            <a:pPr algn="ctr" eaLnBrk="1" hangingPunct="1"/>
            <a:r>
              <a:rPr kumimoji="0" lang="es-ES_tradnl" altLang="es-CO" sz="2400" b="0">
                <a:solidFill>
                  <a:srgbClr val="002060"/>
                </a:solidFill>
                <a:latin typeface="Calibri" panose="020F0502020204030204" pitchFamily="34" charset="0"/>
              </a:rPr>
              <a:t>del</a:t>
            </a:r>
          </a:p>
          <a:p>
            <a:pPr algn="ctr" eaLnBrk="1" hangingPunct="1"/>
            <a:r>
              <a:rPr kumimoji="0" lang="es-ES_tradnl" altLang="es-CO" sz="2400">
                <a:solidFill>
                  <a:srgbClr val="002060"/>
                </a:solidFill>
                <a:latin typeface="Calibri" panose="020F0502020204030204" pitchFamily="34" charset="0"/>
              </a:rPr>
              <a:t>D. Procesal</a:t>
            </a:r>
          </a:p>
          <a:p>
            <a:pPr algn="ctr" eaLnBrk="1" hangingPunct="1"/>
            <a:r>
              <a:rPr kumimoji="0" lang="es-ES_tradnl" altLang="es-CO" sz="2400" b="0">
                <a:solidFill>
                  <a:srgbClr val="002060"/>
                </a:solidFill>
                <a:latin typeface="Calibri" panose="020F0502020204030204" pitchFamily="34" charset="0"/>
              </a:rPr>
              <a:t>con el </a:t>
            </a:r>
          </a:p>
          <a:p>
            <a:pPr algn="ctr" eaLnBrk="1" hangingPunct="1"/>
            <a:r>
              <a:rPr kumimoji="0" lang="es-ES_tradnl" altLang="es-CO" sz="2400">
                <a:solidFill>
                  <a:srgbClr val="002060"/>
                </a:solidFill>
                <a:latin typeface="Calibri" panose="020F0502020204030204" pitchFamily="34" charset="0"/>
              </a:rPr>
              <a:t>D. Constitucional</a:t>
            </a:r>
          </a:p>
        </p:txBody>
      </p:sp>
      <p:sp>
        <p:nvSpPr>
          <p:cNvPr id="47111" name="AutoShape 6"/>
          <p:cNvSpPr>
            <a:spLocks noChangeArrowheads="1"/>
          </p:cNvSpPr>
          <p:nvPr/>
        </p:nvSpPr>
        <p:spPr bwMode="auto">
          <a:xfrm>
            <a:off x="2825750" y="765175"/>
            <a:ext cx="3529013" cy="1223963"/>
          </a:xfrm>
          <a:prstGeom prst="leftRightArrow">
            <a:avLst>
              <a:gd name="adj1" fmla="val 50000"/>
              <a:gd name="adj2" fmla="val 69919"/>
            </a:avLst>
          </a:prstGeom>
          <a:noFill/>
          <a:ln w="12700" cap="sq" algn="ctr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0" lang="es-CO" altLang="es-CO" sz="2000">
                <a:solidFill>
                  <a:srgbClr val="A50021"/>
                </a:solidFill>
                <a:latin typeface="Calibri" panose="020F0502020204030204" pitchFamily="34" charset="0"/>
              </a:rPr>
              <a:t>TENSIÓN IDEOLÓGICA</a:t>
            </a:r>
            <a:endParaRPr kumimoji="0" lang="es-ES" altLang="es-CO" sz="2000">
              <a:solidFill>
                <a:srgbClr val="A50021"/>
              </a:solidFill>
              <a:latin typeface="Calibri" panose="020F0502020204030204" pitchFamily="34" charset="0"/>
            </a:endParaRPr>
          </a:p>
        </p:txBody>
      </p:sp>
      <p:sp>
        <p:nvSpPr>
          <p:cNvPr id="47112" name="CuadroTexto 4"/>
          <p:cNvSpPr txBox="1">
            <a:spLocks noChangeArrowheads="1"/>
          </p:cNvSpPr>
          <p:nvPr/>
        </p:nvSpPr>
        <p:spPr bwMode="auto">
          <a:xfrm>
            <a:off x="1619250" y="6535738"/>
            <a:ext cx="57610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es-CO" altLang="es-CO" sz="1200">
                <a:solidFill>
                  <a:srgbClr val="A50021"/>
                </a:solidFill>
                <a:latin typeface="Calibri" panose="020F0502020204030204" pitchFamily="34" charset="0"/>
              </a:rPr>
              <a:t>Del Formalismo en el Proceso Civil - Carlos Alberto Álvaro de Oliveira</a:t>
            </a:r>
            <a:endParaRPr lang="es-ES" altLang="es-CO" sz="1200">
              <a:solidFill>
                <a:srgbClr val="A50021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8280400" y="6640513"/>
            <a:ext cx="900113" cy="244475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s-ES" altLang="es-CO" sz="1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de 10</a:t>
            </a:r>
          </a:p>
        </p:txBody>
      </p:sp>
      <p:sp>
        <p:nvSpPr>
          <p:cNvPr id="47114" name="Rectangle 4"/>
          <p:cNvSpPr>
            <a:spLocks noChangeArrowheads="1"/>
          </p:cNvSpPr>
          <p:nvPr/>
        </p:nvSpPr>
        <p:spPr bwMode="auto">
          <a:xfrm>
            <a:off x="3690938" y="344488"/>
            <a:ext cx="1798637" cy="708025"/>
          </a:xfrm>
          <a:prstGeom prst="rect">
            <a:avLst/>
          </a:prstGeom>
          <a:noFill/>
          <a:ln w="3175" cap="sq" algn="ctr">
            <a:solidFill>
              <a:srgbClr val="A5002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0" lang="es-ES_tradnl" altLang="es-CO" sz="2000">
                <a:solidFill>
                  <a:srgbClr val="002060"/>
                </a:solidFill>
                <a:latin typeface="Calibri" panose="020F0502020204030204" pitchFamily="34" charset="0"/>
              </a:rPr>
              <a:t>Exceso Ritual </a:t>
            </a:r>
          </a:p>
          <a:p>
            <a:pPr algn="ctr" eaLnBrk="1" hangingPunct="1"/>
            <a:r>
              <a:rPr kumimoji="0" lang="es-ES_tradnl" altLang="es-CO" sz="2000">
                <a:solidFill>
                  <a:srgbClr val="002060"/>
                </a:solidFill>
                <a:latin typeface="Calibri" panose="020F0502020204030204" pitchFamily="34" charset="0"/>
              </a:rPr>
              <a:t>Manifiesto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13"/>
          <p:cNvSpPr>
            <a:spLocks noChangeArrowheads="1"/>
          </p:cNvSpPr>
          <p:nvPr/>
        </p:nvSpPr>
        <p:spPr bwMode="auto">
          <a:xfrm>
            <a:off x="1022350" y="981075"/>
            <a:ext cx="2636838" cy="441325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2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CO" altLang="es-CO" sz="2800">
                <a:solidFill>
                  <a:srgbClr val="A50021"/>
                </a:solidFill>
                <a:latin typeface="Calibri" panose="020F0502020204030204" pitchFamily="34" charset="0"/>
              </a:rPr>
              <a:t>ARGENTINA</a:t>
            </a:r>
            <a:endParaRPr lang="es-ES" altLang="es-CO" sz="2800">
              <a:solidFill>
                <a:srgbClr val="A50021"/>
              </a:solidFill>
              <a:latin typeface="Calibri" panose="020F0502020204030204" pitchFamily="34" charset="0"/>
            </a:endParaRPr>
          </a:p>
        </p:txBody>
      </p:sp>
      <p:sp>
        <p:nvSpPr>
          <p:cNvPr id="56323" name="AutoShape 14"/>
          <p:cNvSpPr>
            <a:spLocks noChangeArrowheads="1"/>
          </p:cNvSpPr>
          <p:nvPr/>
        </p:nvSpPr>
        <p:spPr bwMode="auto">
          <a:xfrm>
            <a:off x="179388" y="2133600"/>
            <a:ext cx="4321175" cy="4679950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CO" altLang="es-CO" sz="2000" b="0">
                <a:solidFill>
                  <a:srgbClr val="002060"/>
                </a:solidFill>
                <a:latin typeface="Calibri" panose="020F0502020204030204" pitchFamily="34" charset="0"/>
              </a:rPr>
              <a:t>Demanda a Cía. de Seguros. </a:t>
            </a:r>
          </a:p>
          <a:p>
            <a:pPr algn="ctr" eaLnBrk="1" hangingPunct="1"/>
            <a:r>
              <a:rPr lang="es-CO" altLang="es-CO" sz="2000" b="0">
                <a:solidFill>
                  <a:srgbClr val="002060"/>
                </a:solidFill>
                <a:latin typeface="Calibri" panose="020F0502020204030204" pitchFamily="34" charset="0"/>
              </a:rPr>
              <a:t>Extemporáneamente se aporta  registro habilitante de un conductor</a:t>
            </a:r>
          </a:p>
          <a:p>
            <a:pPr algn="ctr" eaLnBrk="1" hangingPunct="1"/>
            <a:endParaRPr lang="es-CO" altLang="es-CO" sz="2000" b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s-CO" altLang="es-CO" sz="2000" b="0">
                <a:solidFill>
                  <a:srgbClr val="002060"/>
                </a:solidFill>
                <a:latin typeface="Calibri" panose="020F0502020204030204" pitchFamily="34" charset="0"/>
              </a:rPr>
              <a:t>Se rechazó prueba por inoportuna</a:t>
            </a:r>
          </a:p>
          <a:p>
            <a:pPr algn="ctr" eaLnBrk="1" hangingPunct="1"/>
            <a:endParaRPr lang="es-CO" altLang="es-CO" sz="2000" b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s-CO" altLang="es-CO" sz="2000" b="0">
                <a:solidFill>
                  <a:srgbClr val="002060"/>
                </a:solidFill>
                <a:latin typeface="Calibri" panose="020F0502020204030204" pitchFamily="34" charset="0"/>
              </a:rPr>
              <a:t>La CSDJ consideró que </a:t>
            </a:r>
            <a:r>
              <a:rPr lang="es-CO" altLang="es-CO" sz="2000">
                <a:solidFill>
                  <a:srgbClr val="002060"/>
                </a:solidFill>
                <a:latin typeface="Calibri" panose="020F0502020204030204" pitchFamily="34" charset="0"/>
              </a:rPr>
              <a:t>los procesos no pueden conducirse en términos estrictamente formales.</a:t>
            </a:r>
          </a:p>
          <a:p>
            <a:pPr algn="ctr" eaLnBrk="1" hangingPunct="1"/>
            <a:r>
              <a:rPr lang="es-CO" altLang="es-CO" sz="2000">
                <a:solidFill>
                  <a:srgbClr val="002060"/>
                </a:solidFill>
                <a:latin typeface="Calibri" panose="020F0502020204030204" pitchFamily="34" charset="0"/>
              </a:rPr>
              <a:t>La justicia no puede renunciar a la verdad</a:t>
            </a:r>
          </a:p>
          <a:p>
            <a:pPr algn="ctr" eaLnBrk="1" hangingPunct="1"/>
            <a:endParaRPr lang="es-CO" altLang="es-CO" sz="2000" b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s-CO" altLang="es-CO" sz="2000" b="0">
                <a:solidFill>
                  <a:srgbClr val="002060"/>
                </a:solidFill>
                <a:latin typeface="Calibri" panose="020F0502020204030204" pitchFamily="34" charset="0"/>
              </a:rPr>
              <a:t>“</a:t>
            </a:r>
            <a:r>
              <a:rPr lang="es-CO" altLang="es-CO" sz="2000" b="0" i="1">
                <a:solidFill>
                  <a:srgbClr val="002060"/>
                </a:solidFill>
                <a:latin typeface="Calibri" panose="020F0502020204030204" pitchFamily="34" charset="0"/>
              </a:rPr>
              <a:t>Doctrina de la arbitrariedad</a:t>
            </a:r>
            <a:r>
              <a:rPr lang="es-CO" altLang="es-CO" sz="2000" b="0">
                <a:solidFill>
                  <a:srgbClr val="002060"/>
                </a:solidFill>
                <a:latin typeface="Calibri" panose="020F0502020204030204" pitchFamily="34" charset="0"/>
              </a:rPr>
              <a:t>”</a:t>
            </a:r>
          </a:p>
          <a:p>
            <a:pPr algn="ctr" eaLnBrk="1" hangingPunct="1"/>
            <a:r>
              <a:rPr lang="es-CO" altLang="es-CO" sz="1200" b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</a:p>
          <a:p>
            <a:pPr algn="ctr" eaLnBrk="1" hangingPunct="1"/>
            <a:r>
              <a:rPr lang="es-CO" altLang="es-CO" sz="1200">
                <a:solidFill>
                  <a:srgbClr val="A50021"/>
                </a:solidFill>
                <a:latin typeface="Calibri" panose="020F0502020204030204" pitchFamily="34" charset="0"/>
              </a:rPr>
              <a:t>El Exceso Ritual Manifiesto - Pedro J Bertolino</a:t>
            </a:r>
          </a:p>
          <a:p>
            <a:pPr algn="ctr" eaLnBrk="1" hangingPunct="1">
              <a:spcBef>
                <a:spcPct val="20000"/>
              </a:spcBef>
            </a:pPr>
            <a:endParaRPr lang="es-CO" altLang="es-CO" sz="1500" b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56324" name="AutoShape 20"/>
          <p:cNvSpPr>
            <a:spLocks noChangeArrowheads="1"/>
          </p:cNvSpPr>
          <p:nvPr/>
        </p:nvSpPr>
        <p:spPr bwMode="auto">
          <a:xfrm>
            <a:off x="323850" y="1504950"/>
            <a:ext cx="4032250" cy="484188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rgbClr val="A50021"/>
            </a:solidFill>
            <a:miter lim="800000"/>
            <a:headEnd/>
            <a:tailEnd/>
          </a:ln>
        </p:spPr>
        <p:txBody>
          <a:bodyPr anchor="ctr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CO" altLang="es-CO" sz="2400">
                <a:solidFill>
                  <a:srgbClr val="002060"/>
                </a:solidFill>
                <a:latin typeface="Calibri" panose="020F0502020204030204" pitchFamily="34" charset="0"/>
              </a:rPr>
              <a:t>Caso Colalillo </a:t>
            </a:r>
            <a:r>
              <a:rPr lang="es-CO" altLang="es-CO" sz="2400" b="0">
                <a:solidFill>
                  <a:srgbClr val="002060"/>
                </a:solidFill>
                <a:latin typeface="Calibri" panose="020F0502020204030204" pitchFamily="34" charset="0"/>
              </a:rPr>
              <a:t>- 18-IX-1957</a:t>
            </a:r>
            <a:endParaRPr lang="es-ES" altLang="es-CO" sz="2400" b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56325" name="AutoShape 15"/>
          <p:cNvSpPr>
            <a:spLocks noChangeArrowheads="1"/>
          </p:cNvSpPr>
          <p:nvPr/>
        </p:nvSpPr>
        <p:spPr bwMode="auto">
          <a:xfrm>
            <a:off x="5514975" y="981075"/>
            <a:ext cx="2636838" cy="441325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2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CO" altLang="es-CO" sz="2800">
                <a:solidFill>
                  <a:srgbClr val="A50021"/>
                </a:solidFill>
                <a:latin typeface="Calibri" panose="020F0502020204030204" pitchFamily="34" charset="0"/>
              </a:rPr>
              <a:t>COLOMBIA</a:t>
            </a:r>
            <a:endParaRPr lang="es-ES" altLang="es-CO" sz="2800">
              <a:solidFill>
                <a:srgbClr val="A50021"/>
              </a:solidFill>
              <a:latin typeface="Calibri" panose="020F0502020204030204" pitchFamily="34" charset="0"/>
            </a:endParaRPr>
          </a:p>
        </p:txBody>
      </p:sp>
      <p:sp>
        <p:nvSpPr>
          <p:cNvPr id="56326" name="AutoShape 16"/>
          <p:cNvSpPr>
            <a:spLocks noChangeArrowheads="1"/>
          </p:cNvSpPr>
          <p:nvPr/>
        </p:nvSpPr>
        <p:spPr bwMode="auto">
          <a:xfrm>
            <a:off x="4673600" y="2133600"/>
            <a:ext cx="4319588" cy="2808288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CO" altLang="es-CO" sz="2000" b="0">
                <a:solidFill>
                  <a:srgbClr val="002060"/>
                </a:solidFill>
                <a:latin typeface="Calibri" panose="020F0502020204030204" pitchFamily="34" charset="0"/>
              </a:rPr>
              <a:t>Nulidad de escritura sin firma del notario. En 2a instancia se aporta firmada (art 100 D 960/70)</a:t>
            </a:r>
          </a:p>
          <a:p>
            <a:pPr algn="ctr" eaLnBrk="1" hangingPunct="1"/>
            <a:endParaRPr lang="es-CO" altLang="es-CO" sz="2000" b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s-CO" altLang="es-CO" sz="2000" b="0">
                <a:solidFill>
                  <a:srgbClr val="002060"/>
                </a:solidFill>
                <a:latin typeface="Calibri" panose="020F0502020204030204" pitchFamily="34" charset="0"/>
              </a:rPr>
              <a:t>Se rechazó por extemporánea</a:t>
            </a:r>
          </a:p>
          <a:p>
            <a:pPr algn="ctr" eaLnBrk="1" hangingPunct="1"/>
            <a:endParaRPr lang="es-CO" altLang="es-CO" sz="2000" b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s-CO" altLang="es-CO" sz="2000" b="0">
                <a:solidFill>
                  <a:srgbClr val="002060"/>
                </a:solidFill>
                <a:latin typeface="Calibri" panose="020F0502020204030204" pitchFamily="34" charset="0"/>
              </a:rPr>
              <a:t>La CSDJ consideró un </a:t>
            </a:r>
            <a:r>
              <a:rPr lang="es-CO" altLang="es-CO" sz="2000">
                <a:solidFill>
                  <a:srgbClr val="002060"/>
                </a:solidFill>
                <a:latin typeface="Calibri" panose="020F0502020204030204" pitchFamily="34" charset="0"/>
              </a:rPr>
              <a:t>deber decretar pruebas de oficio</a:t>
            </a:r>
          </a:p>
        </p:txBody>
      </p:sp>
      <p:sp>
        <p:nvSpPr>
          <p:cNvPr id="56327" name="AutoShape 21"/>
          <p:cNvSpPr>
            <a:spLocks noChangeArrowheads="1"/>
          </p:cNvSpPr>
          <p:nvPr/>
        </p:nvSpPr>
        <p:spPr bwMode="auto">
          <a:xfrm>
            <a:off x="4818063" y="1504950"/>
            <a:ext cx="4032250" cy="484188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rgbClr val="A50021"/>
            </a:solidFill>
            <a:miter lim="800000"/>
            <a:headEnd/>
            <a:tailEnd/>
          </a:ln>
        </p:spPr>
        <p:txBody>
          <a:bodyPr anchor="ctr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CO" altLang="es-CO" sz="2400">
                <a:solidFill>
                  <a:srgbClr val="002060"/>
                </a:solidFill>
                <a:latin typeface="Calibri" panose="020F0502020204030204" pitchFamily="34" charset="0"/>
              </a:rPr>
              <a:t>Caso simulación </a:t>
            </a:r>
            <a:r>
              <a:rPr lang="es-CO" altLang="es-CO" sz="2400" b="0">
                <a:solidFill>
                  <a:srgbClr val="002060"/>
                </a:solidFill>
                <a:latin typeface="Calibri" panose="020F0502020204030204" pitchFamily="34" charset="0"/>
              </a:rPr>
              <a:t>- 12-IX-1994</a:t>
            </a:r>
            <a:endParaRPr lang="es-ES" altLang="es-CO" sz="2400" b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9688" y="115888"/>
            <a:ext cx="9072562" cy="722312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s-ES_tradnl" sz="4000" dirty="0">
                <a:solidFill>
                  <a:srgbClr val="A50021"/>
                </a:solidFill>
                <a:latin typeface="Calibri" panose="020F0502020204030204" pitchFamily="34" charset="0"/>
                <a:ea typeface="+mj-ea"/>
              </a:rPr>
              <a:t>DERECHO COMPARADO</a:t>
            </a:r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>
            <a:off x="4643438" y="5086350"/>
            <a:ext cx="4319587" cy="1727200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rgbClr val="A50021"/>
            </a:solidFill>
            <a:miter lim="800000"/>
            <a:headEnd/>
            <a:tailEnd/>
          </a:ln>
        </p:spPr>
        <p:txBody>
          <a:bodyPr anchor="ctr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CO" altLang="es-CO" sz="2000" b="0">
                <a:solidFill>
                  <a:srgbClr val="002060"/>
                </a:solidFill>
                <a:latin typeface="Calibri" panose="020F0502020204030204" pitchFamily="34" charset="0"/>
              </a:rPr>
              <a:t>La línea jurisprudencial en la Corte Constitucional sobre el  </a:t>
            </a:r>
            <a:r>
              <a:rPr lang="es-CO" altLang="es-CO" sz="2000" b="0">
                <a:solidFill>
                  <a:srgbClr val="A50021"/>
                </a:solidFill>
                <a:latin typeface="Calibri" panose="020F0502020204030204" pitchFamily="34" charset="0"/>
              </a:rPr>
              <a:t>“</a:t>
            </a:r>
            <a:r>
              <a:rPr lang="es-CO" altLang="es-CO" sz="2000" i="1">
                <a:solidFill>
                  <a:srgbClr val="A50021"/>
                </a:solidFill>
                <a:latin typeface="Calibri" panose="020F0502020204030204" pitchFamily="34" charset="0"/>
              </a:rPr>
              <a:t>Exceso ritual manifiesto</a:t>
            </a:r>
            <a:r>
              <a:rPr lang="es-CO" altLang="es-CO" sz="2000" b="0">
                <a:solidFill>
                  <a:srgbClr val="A50021"/>
                </a:solidFill>
                <a:latin typeface="Calibri" panose="020F0502020204030204" pitchFamily="34" charset="0"/>
              </a:rPr>
              <a:t>” </a:t>
            </a:r>
            <a:r>
              <a:rPr lang="es-CO" altLang="es-CO" sz="2000" b="0">
                <a:solidFill>
                  <a:srgbClr val="002060"/>
                </a:solidFill>
                <a:latin typeface="Calibri" panose="020F0502020204030204" pitchFamily="34" charset="0"/>
              </a:rPr>
              <a:t>se inició en la sentencia </a:t>
            </a:r>
            <a:r>
              <a:rPr lang="es-CO" altLang="es-CO" sz="2000">
                <a:solidFill>
                  <a:srgbClr val="A50021"/>
                </a:solidFill>
                <a:latin typeface="Calibri" panose="020F0502020204030204" pitchFamily="34" charset="0"/>
              </a:rPr>
              <a:t>T-1306/2001</a:t>
            </a:r>
            <a:r>
              <a:rPr lang="es-CO" altLang="es-CO" sz="200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s-CO" altLang="es-CO" sz="2000" b="0">
                <a:solidFill>
                  <a:srgbClr val="002060"/>
                </a:solidFill>
                <a:latin typeface="Calibri" panose="020F0502020204030204" pitchFamily="34" charset="0"/>
              </a:rPr>
              <a:t>en relación con la técnica de casación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8280400" y="6640513"/>
            <a:ext cx="900113" cy="244475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s-ES" altLang="es-CO" sz="1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de 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nimBg="1"/>
      <p:bldP spid="56323" grpId="0" animBg="1"/>
      <p:bldP spid="56324" grpId="0" animBg="1"/>
      <p:bldP spid="56325" grpId="0" animBg="1"/>
      <p:bldP spid="56326" grpId="0" animBg="1"/>
      <p:bldP spid="56327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13"/>
          <p:cNvSpPr>
            <a:spLocks noChangeArrowheads="1"/>
          </p:cNvSpPr>
          <p:nvPr/>
        </p:nvSpPr>
        <p:spPr bwMode="auto">
          <a:xfrm>
            <a:off x="5557838" y="981075"/>
            <a:ext cx="2636837" cy="441325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2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CO" altLang="es-CO" sz="2800" dirty="0">
                <a:solidFill>
                  <a:srgbClr val="A50021"/>
                </a:solidFill>
                <a:latin typeface="Calibri" panose="020F0502020204030204" pitchFamily="34" charset="0"/>
              </a:rPr>
              <a:t>T – 637/10</a:t>
            </a:r>
            <a:endParaRPr lang="es-ES" altLang="es-CO" sz="2800" dirty="0">
              <a:solidFill>
                <a:srgbClr val="A50021"/>
              </a:solidFill>
              <a:latin typeface="Calibri" panose="020F0502020204030204" pitchFamily="34" charset="0"/>
            </a:endParaRPr>
          </a:p>
        </p:txBody>
      </p:sp>
      <p:sp>
        <p:nvSpPr>
          <p:cNvPr id="56323" name="AutoShape 14"/>
          <p:cNvSpPr>
            <a:spLocks noChangeArrowheads="1"/>
          </p:cNvSpPr>
          <p:nvPr/>
        </p:nvSpPr>
        <p:spPr bwMode="auto">
          <a:xfrm>
            <a:off x="4714875" y="2133600"/>
            <a:ext cx="4321175" cy="4679950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s-CO" altLang="es-CO" sz="2000">
                <a:solidFill>
                  <a:srgbClr val="A50021"/>
                </a:solidFill>
                <a:latin typeface="Calibri" panose="020F0502020204030204" pitchFamily="34" charset="0"/>
              </a:rPr>
              <a:t>Antecedentes: </a:t>
            </a:r>
            <a:r>
              <a:rPr lang="es-CO" altLang="es-CO" sz="2000" b="0">
                <a:solidFill>
                  <a:srgbClr val="002060"/>
                </a:solidFill>
                <a:latin typeface="Calibri" panose="020F0502020204030204" pitchFamily="34" charset="0"/>
              </a:rPr>
              <a:t>Proceso ejecutivo reactivado después de 10 años, con incidente de perjuicios</a:t>
            </a:r>
          </a:p>
          <a:p>
            <a:pPr algn="ctr" eaLnBrk="1" hangingPunct="1">
              <a:spcBef>
                <a:spcPts val="600"/>
              </a:spcBef>
            </a:pPr>
            <a:endParaRPr lang="es-CO" altLang="es-CO" sz="2000" b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es-CO" altLang="es-CO" sz="2000">
                <a:solidFill>
                  <a:srgbClr val="A50021"/>
                </a:solidFill>
                <a:latin typeface="Calibri" panose="020F0502020204030204" pitchFamily="34" charset="0"/>
              </a:rPr>
              <a:t>Exceso ritual manifiesto: </a:t>
            </a:r>
            <a:r>
              <a:rPr lang="es-CO" altLang="es-CO" sz="2000" b="0">
                <a:solidFill>
                  <a:srgbClr val="002060"/>
                </a:solidFill>
                <a:latin typeface="Calibri" panose="020F0502020204030204" pitchFamily="34" charset="0"/>
              </a:rPr>
              <a:t>Por no asegurar la </a:t>
            </a:r>
            <a:r>
              <a:rPr lang="es-CO" altLang="es-CO" sz="2000">
                <a:solidFill>
                  <a:srgbClr val="002060"/>
                </a:solidFill>
                <a:latin typeface="Calibri" panose="020F0502020204030204" pitchFamily="34" charset="0"/>
              </a:rPr>
              <a:t>presencia real </a:t>
            </a:r>
            <a:r>
              <a:rPr lang="es-CO" altLang="es-CO" sz="2000" b="0">
                <a:solidFill>
                  <a:srgbClr val="002060"/>
                </a:solidFill>
                <a:latin typeface="Calibri" panose="020F0502020204030204" pitchFamily="34" charset="0"/>
              </a:rPr>
              <a:t>de las partes a pesar del extenso lapso de inactividad</a:t>
            </a:r>
          </a:p>
          <a:p>
            <a:pPr algn="ctr" eaLnBrk="1" hangingPunct="1">
              <a:spcBef>
                <a:spcPts val="600"/>
              </a:spcBef>
            </a:pPr>
            <a:r>
              <a:rPr lang="es-CO" altLang="es-CO" sz="2000" b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</a:p>
          <a:p>
            <a:pPr algn="ctr" eaLnBrk="1" hangingPunct="1">
              <a:spcBef>
                <a:spcPts val="600"/>
              </a:spcBef>
            </a:pPr>
            <a:r>
              <a:rPr lang="es-CO" altLang="es-CO" sz="2000">
                <a:solidFill>
                  <a:srgbClr val="A50021"/>
                </a:solidFill>
                <a:latin typeface="Calibri" panose="020F0502020204030204" pitchFamily="34" charset="0"/>
              </a:rPr>
              <a:t>Defecto fáctico</a:t>
            </a:r>
            <a:r>
              <a:rPr lang="es-CO" altLang="es-CO" sz="2000">
                <a:solidFill>
                  <a:srgbClr val="C00000"/>
                </a:solidFill>
                <a:latin typeface="Calibri" panose="020F0502020204030204" pitchFamily="34" charset="0"/>
              </a:rPr>
              <a:t>: </a:t>
            </a:r>
            <a:r>
              <a:rPr lang="es-CO" altLang="es-CO" sz="2000" b="0">
                <a:solidFill>
                  <a:srgbClr val="002060"/>
                </a:solidFill>
                <a:latin typeface="Calibri" panose="020F0502020204030204" pitchFamily="34" charset="0"/>
              </a:rPr>
              <a:t>Por no aplicar  reglas de la sana crítica para apreciar un dictamen no objetado</a:t>
            </a:r>
            <a:endParaRPr lang="es-CO" altLang="es-CO" sz="1500" b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56324" name="AutoShape 20"/>
          <p:cNvSpPr>
            <a:spLocks noChangeArrowheads="1"/>
          </p:cNvSpPr>
          <p:nvPr/>
        </p:nvSpPr>
        <p:spPr bwMode="auto">
          <a:xfrm>
            <a:off x="4859338" y="1504950"/>
            <a:ext cx="4032250" cy="484188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rgbClr val="A50021"/>
            </a:solidFill>
            <a:miter lim="800000"/>
            <a:headEnd/>
            <a:tailEnd/>
          </a:ln>
        </p:spPr>
        <p:txBody>
          <a:bodyPr anchor="ctr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CO" altLang="es-CO" sz="2400">
                <a:solidFill>
                  <a:srgbClr val="002060"/>
                </a:solidFill>
                <a:latin typeface="Calibri" panose="020F0502020204030204" pitchFamily="34" charset="0"/>
              </a:rPr>
              <a:t>Caso motonave “</a:t>
            </a:r>
            <a:r>
              <a:rPr lang="es-CO" altLang="es-CO" sz="2400" i="1">
                <a:solidFill>
                  <a:srgbClr val="002060"/>
                </a:solidFill>
                <a:latin typeface="Calibri" panose="020F0502020204030204" pitchFamily="34" charset="0"/>
              </a:rPr>
              <a:t>El Esfuerzo</a:t>
            </a:r>
            <a:r>
              <a:rPr lang="es-CO" altLang="es-CO" sz="2400">
                <a:solidFill>
                  <a:srgbClr val="002060"/>
                </a:solidFill>
                <a:latin typeface="Calibri" panose="020F0502020204030204" pitchFamily="34" charset="0"/>
              </a:rPr>
              <a:t>” </a:t>
            </a:r>
            <a:endParaRPr lang="es-ES" altLang="es-CO" sz="2400" b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56325" name="AutoShape 15"/>
          <p:cNvSpPr>
            <a:spLocks noChangeArrowheads="1"/>
          </p:cNvSpPr>
          <p:nvPr/>
        </p:nvSpPr>
        <p:spPr bwMode="auto">
          <a:xfrm>
            <a:off x="949325" y="981075"/>
            <a:ext cx="2636838" cy="441325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2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CO" altLang="es-CO" sz="2800" dirty="0">
                <a:solidFill>
                  <a:srgbClr val="A50021"/>
                </a:solidFill>
                <a:latin typeface="Calibri" panose="020F0502020204030204" pitchFamily="34" charset="0"/>
              </a:rPr>
              <a:t>T-268/10</a:t>
            </a:r>
            <a:endParaRPr lang="es-ES" altLang="es-CO" sz="2800" dirty="0">
              <a:solidFill>
                <a:srgbClr val="A50021"/>
              </a:solidFill>
              <a:latin typeface="Calibri" panose="020F0502020204030204" pitchFamily="34" charset="0"/>
            </a:endParaRPr>
          </a:p>
        </p:txBody>
      </p:sp>
      <p:sp>
        <p:nvSpPr>
          <p:cNvPr id="56326" name="AutoShape 16"/>
          <p:cNvSpPr>
            <a:spLocks noChangeArrowheads="1"/>
          </p:cNvSpPr>
          <p:nvPr/>
        </p:nvSpPr>
        <p:spPr bwMode="auto">
          <a:xfrm>
            <a:off x="107950" y="2133600"/>
            <a:ext cx="4319588" cy="4679950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s-CO" altLang="es-CO" sz="2000">
                <a:solidFill>
                  <a:srgbClr val="A50021"/>
                </a:solidFill>
                <a:latin typeface="Calibri" panose="020F0502020204030204" pitchFamily="34" charset="0"/>
              </a:rPr>
              <a:t>Antecedentes: </a:t>
            </a:r>
            <a:r>
              <a:rPr lang="es-CO" altLang="es-CO" sz="2000" b="0">
                <a:solidFill>
                  <a:srgbClr val="002060"/>
                </a:solidFill>
                <a:latin typeface="Calibri" panose="020F0502020204030204" pitchFamily="34" charset="0"/>
              </a:rPr>
              <a:t>Se interpone recurso con memorial sin firma manuscrita del apoderado</a:t>
            </a:r>
          </a:p>
          <a:p>
            <a:pPr algn="ctr" eaLnBrk="1" hangingPunct="1">
              <a:spcBef>
                <a:spcPts val="600"/>
              </a:spcBef>
            </a:pPr>
            <a:endParaRPr lang="es-CO" altLang="es-CO" sz="2000" b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es-CO" altLang="es-CO" sz="2000">
                <a:solidFill>
                  <a:srgbClr val="A50021"/>
                </a:solidFill>
                <a:latin typeface="Calibri" panose="020F0502020204030204" pitchFamily="34" charset="0"/>
              </a:rPr>
              <a:t>Exceso ritual: </a:t>
            </a:r>
            <a:r>
              <a:rPr lang="es-MX" altLang="es-CO" sz="2000" b="0">
                <a:solidFill>
                  <a:srgbClr val="002060"/>
                </a:solidFill>
                <a:latin typeface="Calibri" panose="020F0502020204030204" pitchFamily="34" charset="0"/>
              </a:rPr>
              <a:t>Se vulneró debido proceso (contradicción) y acceso a la justicia, por no </a:t>
            </a:r>
            <a:r>
              <a:rPr lang="es-CO" altLang="es-CO" sz="2000" b="0">
                <a:solidFill>
                  <a:srgbClr val="002060"/>
                </a:solidFill>
                <a:latin typeface="Calibri" panose="020F0502020204030204" pitchFamily="34" charset="0"/>
              </a:rPr>
              <a:t>considerar el recurso</a:t>
            </a:r>
          </a:p>
          <a:p>
            <a:pPr algn="ctr" eaLnBrk="1" hangingPunct="1">
              <a:spcBef>
                <a:spcPts val="600"/>
              </a:spcBef>
            </a:pPr>
            <a:endParaRPr lang="es-CO" altLang="es-CO" sz="2000" b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es-CO" altLang="es-CO" sz="2000" b="0">
                <a:solidFill>
                  <a:srgbClr val="002060"/>
                </a:solidFill>
                <a:latin typeface="Calibri" panose="020F0502020204030204" pitchFamily="34" charset="0"/>
              </a:rPr>
              <a:t>Las formas (firma en memorial) no deben obstaculizar el derecho fundamental a recurrir</a:t>
            </a:r>
          </a:p>
        </p:txBody>
      </p:sp>
      <p:sp>
        <p:nvSpPr>
          <p:cNvPr id="56327" name="AutoShape 21"/>
          <p:cNvSpPr>
            <a:spLocks noChangeArrowheads="1"/>
          </p:cNvSpPr>
          <p:nvPr/>
        </p:nvSpPr>
        <p:spPr bwMode="auto">
          <a:xfrm>
            <a:off x="252413" y="1504950"/>
            <a:ext cx="4032250" cy="484188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rgbClr val="A50021"/>
            </a:solidFill>
            <a:miter lim="800000"/>
            <a:headEnd/>
            <a:tailEnd/>
          </a:ln>
        </p:spPr>
        <p:txBody>
          <a:bodyPr anchor="ctr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CO" altLang="es-CO" sz="2400">
                <a:solidFill>
                  <a:srgbClr val="002060"/>
                </a:solidFill>
                <a:latin typeface="Calibri" panose="020F0502020204030204" pitchFamily="34" charset="0"/>
              </a:rPr>
              <a:t>Caso Unicentro</a:t>
            </a:r>
            <a:endParaRPr lang="es-ES" altLang="es-CO" sz="2400" b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9688" y="185738"/>
            <a:ext cx="9072562" cy="722312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s-ES_tradnl" sz="4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DOS CASOS PARADIGMÁTICOS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8316913" y="6640513"/>
            <a:ext cx="900112" cy="244475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s-ES" altLang="es-CO" sz="1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 de 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nimBg="1"/>
      <p:bldP spid="56323" grpId="0" animBg="1"/>
      <p:bldP spid="56324" grpId="0" animBg="1"/>
      <p:bldP spid="56325" grpId="0" animBg="1"/>
      <p:bldP spid="56326" grpId="0" animBg="1"/>
      <p:bldP spid="563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241300"/>
            <a:ext cx="9144000" cy="5762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s-CO" altLang="es-CO" dirty="0">
                <a:solidFill>
                  <a:srgbClr val="A5002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NORMAS RECTORAS CGP COLOMBIANO</a:t>
            </a:r>
            <a:br>
              <a:rPr lang="es-CO" altLang="es-CO" sz="3600" dirty="0">
                <a:solidFill>
                  <a:srgbClr val="A5002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1" lang="es-CO" altLang="es-CO" sz="1600" kern="1200" dirty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Artículos 1 a 14</a:t>
            </a:r>
            <a:endParaRPr kumimoji="1" lang="es-ES" altLang="es-CO" sz="1600" kern="1200" dirty="0">
              <a:solidFill>
                <a:srgbClr val="002060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Rectángulo redondeado 1"/>
          <p:cNvSpPr>
            <a:spLocks noChangeArrowheads="1"/>
          </p:cNvSpPr>
          <p:nvPr/>
        </p:nvSpPr>
        <p:spPr bwMode="auto">
          <a:xfrm>
            <a:off x="107950" y="1377950"/>
            <a:ext cx="2879725" cy="1511300"/>
          </a:xfrm>
          <a:prstGeom prst="roundRect">
            <a:avLst>
              <a:gd name="adj" fmla="val 16667"/>
            </a:avLst>
          </a:prstGeom>
          <a:noFill/>
          <a:ln w="9525" cap="sq" algn="ctr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CO" altLang="es-ES">
                <a:solidFill>
                  <a:srgbClr val="A50021"/>
                </a:solidFill>
                <a:latin typeface="Calibri" panose="020F0502020204030204" pitchFamily="34" charset="0"/>
              </a:rPr>
              <a:t>Art. 2. </a:t>
            </a:r>
            <a:r>
              <a:rPr lang="es-CO" altLang="es-ES">
                <a:solidFill>
                  <a:srgbClr val="002060"/>
                </a:solidFill>
                <a:latin typeface="Calibri" panose="020F0502020204030204" pitchFamily="34" charset="0"/>
              </a:rPr>
              <a:t>Acceso a la justicia. </a:t>
            </a:r>
            <a:r>
              <a:rPr lang="es-CO" altLang="es-ES" b="0">
                <a:solidFill>
                  <a:srgbClr val="002060"/>
                </a:solidFill>
                <a:latin typeface="Calibri" panose="020F0502020204030204" pitchFamily="34" charset="0"/>
              </a:rPr>
              <a:t>Derecho a la </a:t>
            </a:r>
            <a:r>
              <a:rPr lang="es-CO" altLang="es-ES">
                <a:solidFill>
                  <a:srgbClr val="002060"/>
                </a:solidFill>
                <a:latin typeface="Calibri" panose="020F0502020204030204" pitchFamily="34" charset="0"/>
              </a:rPr>
              <a:t>tutela jurisdiccional efectiva</a:t>
            </a:r>
            <a:r>
              <a:rPr lang="es-CO" altLang="es-ES" b="0">
                <a:solidFill>
                  <a:srgbClr val="002060"/>
                </a:solidFill>
                <a:latin typeface="Calibri" panose="020F0502020204030204" pitchFamily="34" charset="0"/>
              </a:rPr>
              <a:t>, con un debido proceso de duración razonable - </a:t>
            </a:r>
            <a:r>
              <a:rPr lang="es-CO" altLang="es-ES" b="0">
                <a:solidFill>
                  <a:srgbClr val="A50021"/>
                </a:solidFill>
                <a:latin typeface="Calibri" panose="020F0502020204030204" pitchFamily="34" charset="0"/>
              </a:rPr>
              <a:t>229 C.P.</a:t>
            </a:r>
            <a:endParaRPr lang="es-ES" altLang="es-ES" b="0">
              <a:solidFill>
                <a:srgbClr val="A5002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ángulo redondeado 11"/>
          <p:cNvSpPr>
            <a:spLocks noChangeArrowheads="1"/>
          </p:cNvSpPr>
          <p:nvPr/>
        </p:nvSpPr>
        <p:spPr bwMode="auto">
          <a:xfrm>
            <a:off x="107950" y="3465513"/>
            <a:ext cx="2881313" cy="1223962"/>
          </a:xfrm>
          <a:prstGeom prst="roundRect">
            <a:avLst>
              <a:gd name="adj" fmla="val 16667"/>
            </a:avLst>
          </a:prstGeom>
          <a:noFill/>
          <a:ln w="9525" cap="sq" algn="ctr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CO" altLang="es-ES">
                <a:solidFill>
                  <a:srgbClr val="A50021"/>
                </a:solidFill>
                <a:latin typeface="Calibri" panose="020F0502020204030204" pitchFamily="34" charset="0"/>
              </a:rPr>
              <a:t>Art. 4. </a:t>
            </a:r>
            <a:r>
              <a:rPr lang="es-CO" altLang="es-ES">
                <a:solidFill>
                  <a:srgbClr val="002060"/>
                </a:solidFill>
                <a:latin typeface="Calibri" panose="020F0502020204030204" pitchFamily="34" charset="0"/>
              </a:rPr>
              <a:t>Igualdad</a:t>
            </a:r>
            <a:r>
              <a:rPr lang="es-CO" altLang="es-ES" b="0">
                <a:solidFill>
                  <a:srgbClr val="002060"/>
                </a:solidFill>
                <a:latin typeface="Calibri" panose="020F0502020204030204" pitchFamily="34" charset="0"/>
              </a:rPr>
              <a:t>. El juez debe hacer uso de los poderes para lograr la </a:t>
            </a:r>
            <a:r>
              <a:rPr lang="es-CO" altLang="es-ES">
                <a:solidFill>
                  <a:srgbClr val="002060"/>
                </a:solidFill>
                <a:latin typeface="Calibri" panose="020F0502020204030204" pitchFamily="34" charset="0"/>
              </a:rPr>
              <a:t>igualdad real </a:t>
            </a:r>
            <a:r>
              <a:rPr lang="es-CO" altLang="es-ES" b="0">
                <a:solidFill>
                  <a:srgbClr val="002060"/>
                </a:solidFill>
                <a:latin typeface="Calibri" panose="020F0502020204030204" pitchFamily="34" charset="0"/>
              </a:rPr>
              <a:t>de</a:t>
            </a:r>
          </a:p>
          <a:p>
            <a:pPr algn="ctr" eaLnBrk="1" hangingPunct="1"/>
            <a:r>
              <a:rPr lang="es-ES" altLang="es-ES" b="0">
                <a:solidFill>
                  <a:srgbClr val="002060"/>
                </a:solidFill>
                <a:latin typeface="Calibri" panose="020F0502020204030204" pitchFamily="34" charset="0"/>
              </a:rPr>
              <a:t>las partes</a:t>
            </a:r>
          </a:p>
        </p:txBody>
      </p:sp>
      <p:sp>
        <p:nvSpPr>
          <p:cNvPr id="13" name="Rectángulo redondeado 12"/>
          <p:cNvSpPr>
            <a:spLocks noChangeArrowheads="1"/>
          </p:cNvSpPr>
          <p:nvPr/>
        </p:nvSpPr>
        <p:spPr bwMode="auto">
          <a:xfrm>
            <a:off x="6084888" y="1377950"/>
            <a:ext cx="2879725" cy="3024188"/>
          </a:xfrm>
          <a:prstGeom prst="roundRect">
            <a:avLst>
              <a:gd name="adj" fmla="val 16667"/>
            </a:avLst>
          </a:prstGeom>
          <a:noFill/>
          <a:ln w="9525" cap="sq" algn="ctr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CO" altLang="es-ES">
                <a:solidFill>
                  <a:srgbClr val="A50021"/>
                </a:solidFill>
                <a:latin typeface="Calibri" panose="020F0502020204030204" pitchFamily="34" charset="0"/>
              </a:rPr>
              <a:t>Art 7. </a:t>
            </a:r>
            <a:r>
              <a:rPr lang="es-CO" altLang="es-ES">
                <a:solidFill>
                  <a:srgbClr val="002060"/>
                </a:solidFill>
                <a:latin typeface="Calibri" panose="020F0502020204030204" pitchFamily="34" charset="0"/>
              </a:rPr>
              <a:t>Legalidad. </a:t>
            </a:r>
            <a:r>
              <a:rPr lang="es-CO" altLang="es-ES" b="0">
                <a:solidFill>
                  <a:srgbClr val="002060"/>
                </a:solidFill>
                <a:latin typeface="Calibri" panose="020F0502020204030204" pitchFamily="34" charset="0"/>
              </a:rPr>
              <a:t>Jueces sometidos a la ley, equidad, costumbre, jurisprudencia y </a:t>
            </a:r>
            <a:r>
              <a:rPr lang="es-ES" altLang="es-ES" b="0">
                <a:solidFill>
                  <a:srgbClr val="002060"/>
                </a:solidFill>
                <a:latin typeface="Calibri" panose="020F0502020204030204" pitchFamily="34" charset="0"/>
              </a:rPr>
              <a:t>doctrina</a:t>
            </a:r>
            <a:endParaRPr lang="es-CO" altLang="es-ES" b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es-CO" altLang="es-ES" b="0" u="sng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s-CO" altLang="es-ES" u="sng">
                <a:solidFill>
                  <a:srgbClr val="002060"/>
                </a:solidFill>
                <a:latin typeface="Calibri" panose="020F0502020204030204" pitchFamily="34" charset="0"/>
              </a:rPr>
              <a:t>El proceso debe adelantarse en la forma establecida en la ley</a:t>
            </a:r>
            <a:r>
              <a:rPr lang="es-CO" altLang="es-ES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endParaRPr lang="es-CO" altLang="es-ES" b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es-CO" altLang="es-ES" b="0">
              <a:solidFill>
                <a:srgbClr val="A50021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s-CO" altLang="es-ES" b="0">
                <a:solidFill>
                  <a:srgbClr val="A50021"/>
                </a:solidFill>
                <a:latin typeface="Calibri" panose="020F0502020204030204" pitchFamily="34" charset="0"/>
              </a:rPr>
              <a:t>29 C.P. 8.1 Convención ADH </a:t>
            </a:r>
            <a:endParaRPr lang="es-ES" altLang="es-ES" b="0">
              <a:solidFill>
                <a:srgbClr val="A50021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ctángulo redondeado 19"/>
          <p:cNvSpPr>
            <a:spLocks noChangeArrowheads="1"/>
          </p:cNvSpPr>
          <p:nvPr/>
        </p:nvSpPr>
        <p:spPr bwMode="auto">
          <a:xfrm>
            <a:off x="3095625" y="1377950"/>
            <a:ext cx="2879725" cy="4319588"/>
          </a:xfrm>
          <a:prstGeom prst="roundRect">
            <a:avLst>
              <a:gd name="adj" fmla="val 16667"/>
            </a:avLst>
          </a:prstGeom>
          <a:noFill/>
          <a:ln w="9525" cap="sq" algn="ctr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CO" altLang="es-ES">
                <a:solidFill>
                  <a:srgbClr val="A50021"/>
                </a:solidFill>
                <a:latin typeface="Calibri" panose="020F0502020204030204" pitchFamily="34" charset="0"/>
              </a:rPr>
              <a:t>Art. 11. </a:t>
            </a:r>
            <a:r>
              <a:rPr lang="es-CO" altLang="es-ES">
                <a:solidFill>
                  <a:srgbClr val="002060"/>
                </a:solidFill>
                <a:latin typeface="Calibri" panose="020F0502020204030204" pitchFamily="34" charset="0"/>
              </a:rPr>
              <a:t>Interpretación normas procesales</a:t>
            </a:r>
            <a:r>
              <a:rPr lang="es-CO" altLang="es-ES" b="0">
                <a:solidFill>
                  <a:srgbClr val="002060"/>
                </a:solidFill>
                <a:latin typeface="Calibri" panose="020F0502020204030204" pitchFamily="34" charset="0"/>
              </a:rPr>
              <a:t>. Objeto procedimientos  </a:t>
            </a:r>
            <a:r>
              <a:rPr lang="es-CO" altLang="es-ES" u="sng">
                <a:solidFill>
                  <a:srgbClr val="002060"/>
                </a:solidFill>
                <a:latin typeface="Calibri" panose="020F0502020204030204" pitchFamily="34" charset="0"/>
              </a:rPr>
              <a:t>efectividad derechos sustanciales</a:t>
            </a:r>
            <a:endParaRPr lang="es-CO" altLang="es-ES" b="0" u="sng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es-CO" altLang="es-ES" b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s-CO" altLang="es-ES" b="0">
                <a:solidFill>
                  <a:srgbClr val="002060"/>
                </a:solidFill>
                <a:latin typeface="Calibri" panose="020F0502020204030204" pitchFamily="34" charset="0"/>
              </a:rPr>
              <a:t>Dudas garantizando </a:t>
            </a:r>
            <a:r>
              <a:rPr lang="es-CO" altLang="es-ES" u="sng">
                <a:solidFill>
                  <a:srgbClr val="002060"/>
                </a:solidFill>
                <a:latin typeface="Calibri" panose="020F0502020204030204" pitchFamily="34" charset="0"/>
              </a:rPr>
              <a:t>derechos constitucionales fundamentales</a:t>
            </a:r>
          </a:p>
          <a:p>
            <a:pPr algn="ctr" eaLnBrk="1" hangingPunct="1"/>
            <a:endParaRPr lang="es-CO" altLang="es-ES" u="sng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s-CO" altLang="es-ES" u="sng">
                <a:solidFill>
                  <a:srgbClr val="002060"/>
                </a:solidFill>
                <a:latin typeface="Calibri" panose="020F0502020204030204" pitchFamily="34" charset="0"/>
              </a:rPr>
              <a:t>El juez se abstendrá de exigir y de cumplir formalidades innecesarias</a:t>
            </a:r>
          </a:p>
          <a:p>
            <a:pPr algn="ctr" eaLnBrk="1" hangingPunct="1"/>
            <a:endParaRPr lang="es-CO" altLang="es-ES" u="sng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s-CO" altLang="es-ES" sz="1400">
                <a:solidFill>
                  <a:srgbClr val="A50021"/>
                </a:solidFill>
                <a:latin typeface="Calibri" panose="020F0502020204030204" pitchFamily="34" charset="0"/>
              </a:rPr>
              <a:t> Es decir, sin </a:t>
            </a:r>
            <a:r>
              <a:rPr lang="es-CO" altLang="es-ES">
                <a:solidFill>
                  <a:srgbClr val="002060"/>
                </a:solidFill>
                <a:latin typeface="Calibri" panose="020F0502020204030204" pitchFamily="34" charset="0"/>
              </a:rPr>
              <a:t>EXCESOS RITUALES MANIFIESTOS</a:t>
            </a:r>
          </a:p>
          <a:p>
            <a:pPr algn="ctr" eaLnBrk="1" hangingPunct="1"/>
            <a:r>
              <a:rPr lang="es-CO" altLang="es-ES" b="0">
                <a:solidFill>
                  <a:srgbClr val="A50021"/>
                </a:solidFill>
                <a:latin typeface="Calibri" panose="020F0502020204030204" pitchFamily="34" charset="0"/>
              </a:rPr>
              <a:t>228 y 230 C.P - C-029/95</a:t>
            </a:r>
            <a:endParaRPr lang="es-ES" altLang="es-ES" b="0">
              <a:solidFill>
                <a:srgbClr val="A50021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Rectángulo redondeado 20"/>
          <p:cNvSpPr>
            <a:spLocks noChangeArrowheads="1"/>
          </p:cNvSpPr>
          <p:nvPr/>
        </p:nvSpPr>
        <p:spPr bwMode="auto">
          <a:xfrm>
            <a:off x="107950" y="5230813"/>
            <a:ext cx="2881313" cy="1511300"/>
          </a:xfrm>
          <a:prstGeom prst="roundRect">
            <a:avLst>
              <a:gd name="adj" fmla="val 16667"/>
            </a:avLst>
          </a:prstGeom>
          <a:noFill/>
          <a:ln w="9525" cap="sq" algn="ctr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es-CO" altLang="es-ES">
                <a:solidFill>
                  <a:srgbClr val="A50021"/>
                </a:solidFill>
                <a:latin typeface="Calibri" panose="020F0502020204030204" pitchFamily="34" charset="0"/>
              </a:rPr>
              <a:t>Art. 12. </a:t>
            </a:r>
            <a:r>
              <a:rPr lang="es-CO" altLang="es-ES">
                <a:solidFill>
                  <a:srgbClr val="002060"/>
                </a:solidFill>
                <a:latin typeface="Calibri" panose="020F0502020204030204" pitchFamily="34" charset="0"/>
              </a:rPr>
              <a:t>Vacíos y deficiencias</a:t>
            </a:r>
            <a:r>
              <a:rPr lang="es-CO" altLang="es-ES" b="0">
                <a:solidFill>
                  <a:srgbClr val="002060"/>
                </a:solidFill>
                <a:latin typeface="Calibri" panose="020F0502020204030204" pitchFamily="34" charset="0"/>
              </a:rPr>
              <a:t>. Con </a:t>
            </a:r>
            <a:r>
              <a:rPr lang="es-ES" altLang="es-ES" b="0">
                <a:solidFill>
                  <a:srgbClr val="002060"/>
                </a:solidFill>
                <a:latin typeface="Calibri" panose="020F0502020204030204" pitchFamily="34" charset="0"/>
              </a:rPr>
              <a:t>analogía o el </a:t>
            </a:r>
            <a:r>
              <a:rPr lang="es-CO" altLang="es-ES" b="0">
                <a:solidFill>
                  <a:srgbClr val="002060"/>
                </a:solidFill>
                <a:latin typeface="Calibri" panose="020F0502020204030204" pitchFamily="34" charset="0"/>
              </a:rPr>
              <a:t>juez determinará la forma con </a:t>
            </a:r>
            <a:r>
              <a:rPr lang="es-CO" altLang="es-ES">
                <a:solidFill>
                  <a:srgbClr val="002060"/>
                </a:solidFill>
                <a:latin typeface="Calibri" panose="020F0502020204030204" pitchFamily="34" charset="0"/>
              </a:rPr>
              <a:t>principios constitucionales, procurando derecho </a:t>
            </a:r>
            <a:r>
              <a:rPr lang="es-ES" altLang="es-ES">
                <a:solidFill>
                  <a:srgbClr val="002060"/>
                </a:solidFill>
                <a:latin typeface="Calibri" panose="020F0502020204030204" pitchFamily="34" charset="0"/>
              </a:rPr>
              <a:t>sustancial</a:t>
            </a:r>
          </a:p>
        </p:txBody>
      </p:sp>
      <p:sp>
        <p:nvSpPr>
          <p:cNvPr id="22" name="Rectángulo redondeado 21"/>
          <p:cNvSpPr>
            <a:spLocks noChangeArrowheads="1"/>
          </p:cNvSpPr>
          <p:nvPr/>
        </p:nvSpPr>
        <p:spPr bwMode="auto">
          <a:xfrm>
            <a:off x="6084888" y="4583113"/>
            <a:ext cx="2879725" cy="2159000"/>
          </a:xfrm>
          <a:prstGeom prst="roundRect">
            <a:avLst>
              <a:gd name="adj" fmla="val 16667"/>
            </a:avLst>
          </a:prstGeom>
          <a:noFill/>
          <a:ln w="9525" cap="sq" algn="ctr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CO" altLang="es-ES">
                <a:solidFill>
                  <a:srgbClr val="A50021"/>
                </a:solidFill>
                <a:latin typeface="Calibri" panose="020F0502020204030204" pitchFamily="34" charset="0"/>
              </a:rPr>
              <a:t>Art 13. </a:t>
            </a:r>
            <a:r>
              <a:rPr lang="es-CO" altLang="es-ES">
                <a:solidFill>
                  <a:srgbClr val="002060"/>
                </a:solidFill>
                <a:latin typeface="Calibri" panose="020F0502020204030204" pitchFamily="34" charset="0"/>
              </a:rPr>
              <a:t>Observancia normas</a:t>
            </a:r>
          </a:p>
          <a:p>
            <a:pPr algn="ctr" eaLnBrk="1" hangingPunct="1"/>
            <a:r>
              <a:rPr lang="es-CO" altLang="es-ES">
                <a:solidFill>
                  <a:srgbClr val="002060"/>
                </a:solidFill>
                <a:latin typeface="Calibri" panose="020F0502020204030204" pitchFamily="34" charset="0"/>
              </a:rPr>
              <a:t>procesales</a:t>
            </a:r>
            <a:r>
              <a:rPr lang="es-CO" altLang="es-ES" b="0">
                <a:solidFill>
                  <a:srgbClr val="002060"/>
                </a:solidFill>
                <a:latin typeface="Calibri" panose="020F0502020204030204" pitchFamily="34" charset="0"/>
              </a:rPr>
              <a:t>. Son de</a:t>
            </a:r>
          </a:p>
          <a:p>
            <a:pPr algn="ctr" eaLnBrk="1" hangingPunct="1"/>
            <a:r>
              <a:rPr lang="es-CO" altLang="es-ES" b="0">
                <a:solidFill>
                  <a:srgbClr val="002060"/>
                </a:solidFill>
                <a:latin typeface="Calibri" panose="020F0502020204030204" pitchFamily="34" charset="0"/>
              </a:rPr>
              <a:t>orden público y </a:t>
            </a:r>
            <a:r>
              <a:rPr lang="es-CO" altLang="es-ES">
                <a:solidFill>
                  <a:srgbClr val="002060"/>
                </a:solidFill>
                <a:latin typeface="Calibri" panose="020F0502020204030204" pitchFamily="34" charset="0"/>
              </a:rPr>
              <a:t>obligatorio</a:t>
            </a:r>
          </a:p>
          <a:p>
            <a:pPr algn="ctr" eaLnBrk="1" hangingPunct="1"/>
            <a:r>
              <a:rPr lang="es-CO" altLang="es-ES">
                <a:solidFill>
                  <a:srgbClr val="002060"/>
                </a:solidFill>
                <a:latin typeface="Calibri" panose="020F0502020204030204" pitchFamily="34" charset="0"/>
              </a:rPr>
              <a:t>cumplimiento</a:t>
            </a:r>
            <a:r>
              <a:rPr lang="es-CO" altLang="es-ES" b="0">
                <a:solidFill>
                  <a:srgbClr val="002060"/>
                </a:solidFill>
                <a:latin typeface="Calibri" panose="020F0502020204030204" pitchFamily="34" charset="0"/>
              </a:rPr>
              <a:t>, salvo autorización expresa</a:t>
            </a:r>
            <a:endParaRPr lang="es-ES" altLang="es-ES" b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Rectángulo redondeado 23"/>
          <p:cNvSpPr>
            <a:spLocks noChangeArrowheads="1"/>
          </p:cNvSpPr>
          <p:nvPr/>
        </p:nvSpPr>
        <p:spPr bwMode="auto">
          <a:xfrm>
            <a:off x="3095625" y="5842000"/>
            <a:ext cx="2881313" cy="900113"/>
          </a:xfrm>
          <a:prstGeom prst="roundRect">
            <a:avLst>
              <a:gd name="adj" fmla="val 16667"/>
            </a:avLst>
          </a:prstGeom>
          <a:noFill/>
          <a:ln w="9525" cap="sq" algn="ctr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CO" altLang="es-ES">
                <a:solidFill>
                  <a:srgbClr val="A50021"/>
                </a:solidFill>
                <a:latin typeface="Calibri" panose="020F0502020204030204" pitchFamily="34" charset="0"/>
              </a:rPr>
              <a:t>Art. 14. </a:t>
            </a:r>
            <a:r>
              <a:rPr lang="es-CO" altLang="es-ES">
                <a:solidFill>
                  <a:srgbClr val="002060"/>
                </a:solidFill>
                <a:latin typeface="Calibri" panose="020F0502020204030204" pitchFamily="34" charset="0"/>
              </a:rPr>
              <a:t>Debido proceso</a:t>
            </a:r>
            <a:r>
              <a:rPr lang="es-CO" altLang="es-ES" b="0">
                <a:solidFill>
                  <a:srgbClr val="002060"/>
                </a:solidFill>
                <a:latin typeface="Calibri" panose="020F0502020204030204" pitchFamily="34" charset="0"/>
              </a:rPr>
              <a:t>. Se aplica a todas las actuaciones. </a:t>
            </a:r>
            <a:r>
              <a:rPr lang="es-CO" altLang="es-ES" b="0">
                <a:solidFill>
                  <a:srgbClr val="A50021"/>
                </a:solidFill>
                <a:latin typeface="Calibri" panose="020F0502020204030204" pitchFamily="34" charset="0"/>
              </a:rPr>
              <a:t>29 C.P.</a:t>
            </a:r>
            <a:endParaRPr lang="es-ES" altLang="es-ES" b="0">
              <a:solidFill>
                <a:srgbClr val="A5002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280400" y="6640513"/>
            <a:ext cx="900113" cy="244475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s-ES" altLang="es-CO" sz="1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 de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706438" y="114300"/>
            <a:ext cx="7691437" cy="722313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s-ES_tradnl" sz="4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EL CGP ELIMINÓ EXCESOS RITUALES </a:t>
            </a:r>
            <a:endParaRPr lang="es-ES" sz="400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64515" name="Text Box 7"/>
          <p:cNvSpPr txBox="1">
            <a:spLocks noChangeArrowheads="1"/>
          </p:cNvSpPr>
          <p:nvPr/>
        </p:nvSpPr>
        <p:spPr bwMode="auto">
          <a:xfrm>
            <a:off x="107950" y="908720"/>
            <a:ext cx="89154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es-ES_tradnl" altLang="es-CO" sz="2200" b="0" dirty="0">
                <a:solidFill>
                  <a:srgbClr val="A50021"/>
                </a:solidFill>
                <a:latin typeface="Calibri" panose="020F0502020204030204" pitchFamily="34" charset="0"/>
              </a:rPr>
              <a:t>1.   </a:t>
            </a:r>
            <a:r>
              <a:rPr lang="es-ES_tradnl" altLang="es-CO" sz="2200" b="0" dirty="0">
                <a:solidFill>
                  <a:srgbClr val="002060"/>
                </a:solidFill>
                <a:latin typeface="Calibri" panose="020F0502020204030204" pitchFamily="34" charset="0"/>
              </a:rPr>
              <a:t>Trámite inadecuado ya no es causal de nulidad - </a:t>
            </a:r>
            <a:r>
              <a:rPr lang="es-ES_tradnl" altLang="es-CO" sz="1800" b="0" dirty="0">
                <a:solidFill>
                  <a:srgbClr val="A50021"/>
                </a:solidFill>
                <a:latin typeface="Calibri" panose="020F0502020204030204" pitchFamily="34" charset="0"/>
              </a:rPr>
              <a:t>133</a:t>
            </a:r>
          </a:p>
        </p:txBody>
      </p:sp>
      <p:sp>
        <p:nvSpPr>
          <p:cNvPr id="64518" name="Text Box 11"/>
          <p:cNvSpPr txBox="1">
            <a:spLocks noChangeArrowheads="1"/>
          </p:cNvSpPr>
          <p:nvPr/>
        </p:nvSpPr>
        <p:spPr bwMode="auto">
          <a:xfrm>
            <a:off x="107950" y="1380025"/>
            <a:ext cx="891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es-ES_tradnl" altLang="es-CO" sz="2200" b="0" dirty="0">
                <a:solidFill>
                  <a:srgbClr val="A50021"/>
                </a:solidFill>
                <a:latin typeface="Calibri" panose="020F0502020204030204" pitchFamily="34" charset="0"/>
              </a:rPr>
              <a:t>2.   </a:t>
            </a:r>
            <a:r>
              <a:rPr lang="es-ES_tradnl" altLang="es-CO" sz="2200" b="0" dirty="0">
                <a:solidFill>
                  <a:srgbClr val="002060"/>
                </a:solidFill>
                <a:latin typeface="Calibri" panose="020F0502020204030204" pitchFamily="34" charset="0"/>
              </a:rPr>
              <a:t>Desaparecieron diligencias formales previas a la demanda - </a:t>
            </a:r>
            <a:r>
              <a:rPr lang="es-ES_tradnl" altLang="es-CO" sz="1800" b="0" dirty="0">
                <a:solidFill>
                  <a:srgbClr val="A50021"/>
                </a:solidFill>
                <a:latin typeface="Calibri" panose="020F0502020204030204" pitchFamily="34" charset="0"/>
              </a:rPr>
              <a:t>489 CPC</a:t>
            </a:r>
            <a:endParaRPr lang="es-ES" altLang="es-CO" sz="1800" b="0" dirty="0">
              <a:solidFill>
                <a:srgbClr val="A50021"/>
              </a:solidFill>
              <a:latin typeface="Calibri" panose="020F0502020204030204" pitchFamily="34" charset="0"/>
            </a:endParaRPr>
          </a:p>
        </p:txBody>
      </p:sp>
      <p:sp>
        <p:nvSpPr>
          <p:cNvPr id="64520" name="Text Box 13"/>
          <p:cNvSpPr txBox="1">
            <a:spLocks noChangeArrowheads="1"/>
          </p:cNvSpPr>
          <p:nvPr/>
        </p:nvSpPr>
        <p:spPr bwMode="auto">
          <a:xfrm>
            <a:off x="107950" y="2325811"/>
            <a:ext cx="89154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es-ES_tradnl" altLang="es-CO" sz="2200" b="0">
                <a:solidFill>
                  <a:srgbClr val="A50021"/>
                </a:solidFill>
                <a:latin typeface="Calibri" panose="020F0502020204030204" pitchFamily="34" charset="0"/>
              </a:rPr>
              <a:t>4.   </a:t>
            </a:r>
            <a:r>
              <a:rPr lang="es-ES_tradnl" altLang="es-CO" sz="2200" b="0">
                <a:solidFill>
                  <a:srgbClr val="002060"/>
                </a:solidFill>
                <a:latin typeface="Calibri" panose="020F0502020204030204" pitchFamily="34" charset="0"/>
              </a:rPr>
              <a:t>Unificados denuncia del pleito y llamamiento en garantía - </a:t>
            </a:r>
            <a:r>
              <a:rPr lang="es-ES_tradnl" altLang="es-CO" sz="1800" b="0">
                <a:solidFill>
                  <a:srgbClr val="A50021"/>
                </a:solidFill>
                <a:latin typeface="Calibri" panose="020F0502020204030204" pitchFamily="34" charset="0"/>
              </a:rPr>
              <a:t>64</a:t>
            </a:r>
          </a:p>
        </p:txBody>
      </p:sp>
      <p:sp>
        <p:nvSpPr>
          <p:cNvPr id="64525" name="Text Box 9"/>
          <p:cNvSpPr txBox="1">
            <a:spLocks noChangeArrowheads="1"/>
          </p:cNvSpPr>
          <p:nvPr/>
        </p:nvSpPr>
        <p:spPr bwMode="auto">
          <a:xfrm>
            <a:off x="107950" y="4212620"/>
            <a:ext cx="891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es-ES_tradnl" altLang="es-CO" sz="2200" b="0">
                <a:solidFill>
                  <a:srgbClr val="A50021"/>
                </a:solidFill>
                <a:latin typeface="Calibri" panose="020F0502020204030204" pitchFamily="34" charset="0"/>
              </a:rPr>
              <a:t>8.   </a:t>
            </a:r>
            <a:r>
              <a:rPr lang="es-ES_tradnl" altLang="es-CO" sz="2200" b="0">
                <a:solidFill>
                  <a:srgbClr val="002060"/>
                </a:solidFill>
                <a:latin typeface="Calibri" panose="020F0502020204030204" pitchFamily="34" charset="0"/>
              </a:rPr>
              <a:t>Amplia presunción de autenticidad de documentos </a:t>
            </a:r>
            <a:r>
              <a:rPr lang="es-ES_tradnl" altLang="es-CO" sz="1800" b="0">
                <a:solidFill>
                  <a:srgbClr val="A50021"/>
                </a:solidFill>
                <a:latin typeface="Calibri" panose="020F0502020204030204" pitchFamily="34" charset="0"/>
              </a:rPr>
              <a:t>244</a:t>
            </a: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107950" y="1852918"/>
            <a:ext cx="891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es-ES_tradnl" altLang="es-CO" sz="2200" b="0">
                <a:solidFill>
                  <a:srgbClr val="A50021"/>
                </a:solidFill>
                <a:latin typeface="Calibri" panose="020F0502020204030204" pitchFamily="34" charset="0"/>
              </a:rPr>
              <a:t>3.   </a:t>
            </a:r>
            <a:r>
              <a:rPr lang="es-ES_tradnl" altLang="es-CO" sz="2200" b="0">
                <a:solidFill>
                  <a:srgbClr val="002060"/>
                </a:solidFill>
                <a:latin typeface="Calibri" panose="020F0502020204030204" pitchFamily="34" charset="0"/>
              </a:rPr>
              <a:t>Se tramitan recursos sin importar su denominación – </a:t>
            </a:r>
            <a:r>
              <a:rPr lang="es-ES_tradnl" altLang="es-CO" sz="1800" b="0">
                <a:solidFill>
                  <a:srgbClr val="A50021"/>
                </a:solidFill>
                <a:latin typeface="Calibri" panose="020F0502020204030204" pitchFamily="34" charset="0"/>
              </a:rPr>
              <a:t>318- T-1091/08 </a:t>
            </a:r>
          </a:p>
        </p:txBody>
      </p:sp>
      <p:sp>
        <p:nvSpPr>
          <p:cNvPr id="64530" name="Text Box 17"/>
          <p:cNvSpPr txBox="1">
            <a:spLocks noChangeArrowheads="1"/>
          </p:cNvSpPr>
          <p:nvPr/>
        </p:nvSpPr>
        <p:spPr bwMode="auto">
          <a:xfrm>
            <a:off x="107950" y="3268421"/>
            <a:ext cx="89154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es-ES_tradnl" altLang="es-CO" sz="2200" b="0">
                <a:solidFill>
                  <a:srgbClr val="A50021"/>
                </a:solidFill>
                <a:latin typeface="Calibri" panose="020F0502020204030204" pitchFamily="34" charset="0"/>
              </a:rPr>
              <a:t>6.   </a:t>
            </a:r>
            <a:r>
              <a:rPr lang="es-ES_tradnl" altLang="es-CO" sz="2200" b="0">
                <a:solidFill>
                  <a:srgbClr val="002060"/>
                </a:solidFill>
                <a:latin typeface="Calibri" panose="020F0502020204030204" pitchFamily="34" charset="0"/>
              </a:rPr>
              <a:t>Conversión del ejecutivo y del monitorio en declarativo </a:t>
            </a:r>
            <a:r>
              <a:rPr lang="es-ES_tradnl" altLang="es-CO" sz="1800" b="0">
                <a:solidFill>
                  <a:srgbClr val="A50021"/>
                </a:solidFill>
                <a:latin typeface="Calibri" panose="020F0502020204030204" pitchFamily="34" charset="0"/>
              </a:rPr>
              <a:t>430 y 421 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07950" y="5156820"/>
            <a:ext cx="891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es-ES_tradnl" altLang="es-CO" sz="2200" b="0" dirty="0">
                <a:solidFill>
                  <a:srgbClr val="A50021"/>
                </a:solidFill>
                <a:latin typeface="Calibri" panose="020F0502020204030204" pitchFamily="34" charset="0"/>
              </a:rPr>
              <a:t>10. </a:t>
            </a:r>
            <a:r>
              <a:rPr lang="es-ES_tradnl" altLang="es-CO" sz="2200" b="0" dirty="0">
                <a:solidFill>
                  <a:srgbClr val="002060"/>
                </a:solidFill>
                <a:latin typeface="Calibri" panose="020F0502020204030204" pitchFamily="34" charset="0"/>
              </a:rPr>
              <a:t>Ampliación fines casación y casación de oficio  </a:t>
            </a:r>
            <a:r>
              <a:rPr lang="es-ES_tradnl" altLang="es-CO" sz="1800" b="0" dirty="0">
                <a:solidFill>
                  <a:srgbClr val="A50021"/>
                </a:solidFill>
                <a:latin typeface="Calibri" panose="020F0502020204030204" pitchFamily="34" charset="0"/>
              </a:rPr>
              <a:t>333 y 336 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107950" y="4685513"/>
            <a:ext cx="89154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es-ES_tradnl" altLang="es-CO" sz="2200" b="0" dirty="0">
                <a:solidFill>
                  <a:srgbClr val="A50021"/>
                </a:solidFill>
                <a:latin typeface="Calibri" panose="020F0502020204030204" pitchFamily="34" charset="0"/>
              </a:rPr>
              <a:t>9.   </a:t>
            </a:r>
            <a:r>
              <a:rPr lang="es-ES_tradnl" altLang="es-CO" sz="2200" b="0" dirty="0">
                <a:solidFill>
                  <a:srgbClr val="002060"/>
                </a:solidFill>
                <a:latin typeface="Calibri" panose="020F0502020204030204" pitchFamily="34" charset="0"/>
              </a:rPr>
              <a:t>Valor probatorio mensaje de datos impresos </a:t>
            </a:r>
            <a:r>
              <a:rPr lang="es-ES_tradnl" altLang="es-CO" sz="1800" b="0" dirty="0">
                <a:solidFill>
                  <a:srgbClr val="A50021"/>
                </a:solidFill>
                <a:latin typeface="Calibri" panose="020F0502020204030204" pitchFamily="34" charset="0"/>
              </a:rPr>
              <a:t>247 - C-604/06 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107950" y="2797116"/>
            <a:ext cx="89154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es-ES_tradnl" altLang="es-CO" sz="2200" b="0">
                <a:solidFill>
                  <a:srgbClr val="A50021"/>
                </a:solidFill>
                <a:latin typeface="Calibri" panose="020F0502020204030204" pitchFamily="34" charset="0"/>
              </a:rPr>
              <a:t>5.   </a:t>
            </a:r>
            <a:r>
              <a:rPr lang="es-ES_tradnl" altLang="es-CO" sz="2200" b="0">
                <a:solidFill>
                  <a:srgbClr val="002060"/>
                </a:solidFill>
                <a:latin typeface="Calibri" panose="020F0502020204030204" pitchFamily="34" charset="0"/>
              </a:rPr>
              <a:t>Eliminada notificación por edicto - </a:t>
            </a:r>
            <a:r>
              <a:rPr lang="es-ES_tradnl" altLang="es-CO" sz="1800" b="0">
                <a:solidFill>
                  <a:srgbClr val="A50021"/>
                </a:solidFill>
                <a:latin typeface="Calibri" panose="020F0502020204030204" pitchFamily="34" charset="0"/>
              </a:rPr>
              <a:t>323 y 324 CPC 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07950" y="3739727"/>
            <a:ext cx="891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es-ES_tradnl" altLang="es-CO" sz="2200" b="0">
                <a:solidFill>
                  <a:srgbClr val="A50021"/>
                </a:solidFill>
                <a:latin typeface="Calibri" panose="020F0502020204030204" pitchFamily="34" charset="0"/>
              </a:rPr>
              <a:t>7.   </a:t>
            </a:r>
            <a:r>
              <a:rPr lang="es-ES_tradnl" altLang="es-CO" sz="2200" b="0">
                <a:solidFill>
                  <a:srgbClr val="002060"/>
                </a:solidFill>
                <a:latin typeface="Calibri" panose="020F0502020204030204" pitchFamily="34" charset="0"/>
              </a:rPr>
              <a:t>Eliminada caución para embargos previos </a:t>
            </a:r>
            <a:r>
              <a:rPr lang="es-ES_tradnl" altLang="es-CO" sz="1800" b="0">
                <a:solidFill>
                  <a:srgbClr val="A50021"/>
                </a:solidFill>
                <a:latin typeface="Calibri" panose="020F0502020204030204" pitchFamily="34" charset="0"/>
              </a:rPr>
              <a:t>513 CPC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8280400" y="6640513"/>
            <a:ext cx="900113" cy="244475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s-ES" altLang="es-CO" sz="1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 de 10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07504" y="5874657"/>
            <a:ext cx="8915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ts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es-ES_tradnl" altLang="es-CO" sz="2200" dirty="0">
                <a:solidFill>
                  <a:srgbClr val="A50021"/>
                </a:solidFill>
                <a:latin typeface="Calibri" panose="020F0502020204030204" pitchFamily="34" charset="0"/>
              </a:rPr>
              <a:t>EL DECRETO 806 DE 2020 CONTINUÓ DESFORMALIZANDO </a:t>
            </a:r>
          </a:p>
          <a:p>
            <a:pPr algn="ctr">
              <a:spcBef>
                <a:spcPts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es-ES_tradnl" altLang="es-CO" sz="2200" b="0" dirty="0">
                <a:solidFill>
                  <a:srgbClr val="002060"/>
                </a:solidFill>
                <a:latin typeface="Calibri" panose="020F0502020204030204" pitchFamily="34" charset="0"/>
              </a:rPr>
              <a:t>Poderes – Demandas – Audiencias - Notificaciones - Actuaciones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/>
      <p:bldP spid="64518" grpId="0"/>
      <p:bldP spid="64520" grpId="0"/>
      <p:bldP spid="64525" grpId="0"/>
      <p:bldP spid="64528" grpId="0"/>
      <p:bldP spid="64530" grpId="0"/>
      <p:bldP spid="19" grpId="0"/>
      <p:bldP spid="22" grpId="0"/>
      <p:bldP spid="23" grpId="0"/>
      <p:bldP spid="24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13"/>
          <p:cNvSpPr>
            <a:spLocks noChangeArrowheads="1"/>
          </p:cNvSpPr>
          <p:nvPr/>
        </p:nvSpPr>
        <p:spPr bwMode="auto">
          <a:xfrm>
            <a:off x="5557838" y="981075"/>
            <a:ext cx="2636837" cy="441325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2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CO" altLang="es-CO" sz="2800" dirty="0">
                <a:solidFill>
                  <a:srgbClr val="A50021"/>
                </a:solidFill>
                <a:latin typeface="Calibri" panose="020F0502020204030204" pitchFamily="34" charset="0"/>
              </a:rPr>
              <a:t>CSDJ - 15-XII-16</a:t>
            </a:r>
            <a:endParaRPr lang="es-ES" altLang="es-CO" sz="2800" dirty="0">
              <a:solidFill>
                <a:srgbClr val="A50021"/>
              </a:solidFill>
              <a:latin typeface="Calibri" panose="020F0502020204030204" pitchFamily="34" charset="0"/>
            </a:endParaRPr>
          </a:p>
        </p:txBody>
      </p:sp>
      <p:sp>
        <p:nvSpPr>
          <p:cNvPr id="56323" name="AutoShape 14"/>
          <p:cNvSpPr>
            <a:spLocks noChangeArrowheads="1"/>
          </p:cNvSpPr>
          <p:nvPr/>
        </p:nvSpPr>
        <p:spPr bwMode="auto">
          <a:xfrm>
            <a:off x="4714875" y="2133600"/>
            <a:ext cx="4321175" cy="4679950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CO" altLang="es-CO" sz="2000" dirty="0">
                <a:solidFill>
                  <a:srgbClr val="A50021"/>
                </a:solidFill>
                <a:latin typeface="Calibri" panose="020F0502020204030204" pitchFamily="34" charset="0"/>
              </a:rPr>
              <a:t>DECISIÓN: </a:t>
            </a:r>
            <a:r>
              <a:rPr lang="es-CO" altLang="es-CO" sz="2000" b="0" dirty="0">
                <a:solidFill>
                  <a:srgbClr val="002060"/>
                </a:solidFill>
                <a:latin typeface="Calibri" panose="020F0502020204030204" pitchFamily="34" charset="0"/>
              </a:rPr>
              <a:t>“</a:t>
            </a:r>
            <a:r>
              <a:rPr lang="es-CO" altLang="es-CO" sz="2000" b="0" i="1" dirty="0">
                <a:solidFill>
                  <a:srgbClr val="002060"/>
                </a:solidFill>
                <a:latin typeface="Calibri" panose="020F0502020204030204" pitchFamily="34" charset="0"/>
              </a:rPr>
              <a:t>Sí es dable a los juzgadores bajo la égida del CPC, </a:t>
            </a:r>
            <a:r>
              <a:rPr lang="es-CO" altLang="es-CO" sz="2000" i="1" dirty="0">
                <a:solidFill>
                  <a:srgbClr val="002060"/>
                </a:solidFill>
                <a:latin typeface="Calibri" panose="020F0502020204030204" pitchFamily="34" charset="0"/>
              </a:rPr>
              <a:t>y… también… CGP</a:t>
            </a:r>
            <a:r>
              <a:rPr lang="es-CO" altLang="es-CO" sz="2000" b="0" i="1" dirty="0">
                <a:solidFill>
                  <a:srgbClr val="002060"/>
                </a:solidFill>
                <a:latin typeface="Calibri" panose="020F0502020204030204" pitchFamily="34" charset="0"/>
              </a:rPr>
              <a:t>, volver ex </a:t>
            </a:r>
            <a:r>
              <a:rPr lang="es-CO" altLang="es-CO" sz="2000" b="0" i="1" dirty="0" err="1">
                <a:solidFill>
                  <a:srgbClr val="002060"/>
                </a:solidFill>
                <a:latin typeface="Calibri" panose="020F0502020204030204" pitchFamily="34" charset="0"/>
              </a:rPr>
              <a:t>officio</a:t>
            </a:r>
            <a:r>
              <a:rPr lang="es-CO" altLang="es-CO" sz="2000" b="0" i="1" dirty="0">
                <a:solidFill>
                  <a:srgbClr val="002060"/>
                </a:solidFill>
                <a:latin typeface="Calibri" panose="020F0502020204030204" pitchFamily="34" charset="0"/>
              </a:rPr>
              <a:t>, sobre la revisión del TE a la hora de dictar sentencia”</a:t>
            </a:r>
          </a:p>
          <a:p>
            <a:pPr algn="ctr" eaLnBrk="1" hangingPunct="1"/>
            <a:endParaRPr lang="es-CO" altLang="es-CO" sz="2000" b="0" i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s-CO" altLang="es-CO" sz="2000" dirty="0">
                <a:solidFill>
                  <a:srgbClr val="A50021"/>
                </a:solidFill>
                <a:latin typeface="Calibri" panose="020F0502020204030204" pitchFamily="34" charset="0"/>
              </a:rPr>
              <a:t>EXCESO RITUAL MANIFIESTO POR: </a:t>
            </a:r>
          </a:p>
          <a:p>
            <a:pPr algn="ctr" eaLnBrk="1" hangingPunct="1"/>
            <a:r>
              <a:rPr lang="es-CO" altLang="es-CO" sz="2000" b="0" dirty="0">
                <a:solidFill>
                  <a:srgbClr val="002060"/>
                </a:solidFill>
                <a:latin typeface="Calibri" panose="020F0502020204030204" pitchFamily="34" charset="0"/>
              </a:rPr>
              <a:t>El 430 CGP, para </a:t>
            </a:r>
            <a:r>
              <a:rPr lang="es-CO" altLang="es-CO" sz="20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desformalizar</a:t>
            </a:r>
            <a:r>
              <a:rPr lang="es-CO" altLang="es-CO" sz="2000" b="0" dirty="0">
                <a:solidFill>
                  <a:srgbClr val="002060"/>
                </a:solidFill>
                <a:latin typeface="Calibri" panose="020F0502020204030204" pitchFamily="34" charset="0"/>
              </a:rPr>
              <a:t>, dispone sobre requisitos formales del título ejecutivo que: </a:t>
            </a:r>
            <a:r>
              <a:rPr lang="es-CO" altLang="es-CO" sz="2000" dirty="0">
                <a:solidFill>
                  <a:srgbClr val="C00000"/>
                </a:solidFill>
                <a:latin typeface="Calibri" panose="020F0502020204030204" pitchFamily="34" charset="0"/>
              </a:rPr>
              <a:t>a) </a:t>
            </a:r>
            <a:r>
              <a:rPr lang="es-CO" altLang="es-CO" sz="2000" b="0" dirty="0">
                <a:solidFill>
                  <a:srgbClr val="002060"/>
                </a:solidFill>
                <a:latin typeface="Calibri" panose="020F0502020204030204" pitchFamily="34" charset="0"/>
              </a:rPr>
              <a:t>Debe alegarlos la parte por reposición; </a:t>
            </a:r>
            <a:r>
              <a:rPr lang="es-CO" altLang="es-CO" sz="2000" dirty="0">
                <a:solidFill>
                  <a:srgbClr val="C00000"/>
                </a:solidFill>
                <a:latin typeface="Calibri" panose="020F0502020204030204" pitchFamily="34" charset="0"/>
              </a:rPr>
              <a:t>b)</a:t>
            </a:r>
            <a:r>
              <a:rPr lang="es-CO" altLang="es-CO" sz="2000" b="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s-CO" altLang="es-CO" sz="2000" dirty="0">
                <a:solidFill>
                  <a:srgbClr val="002060"/>
                </a:solidFill>
                <a:latin typeface="Calibri" panose="020F0502020204030204" pitchFamily="34" charset="0"/>
              </a:rPr>
              <a:t>NO</a:t>
            </a:r>
            <a:r>
              <a:rPr lang="es-CO" altLang="es-CO" sz="2000" b="0" dirty="0">
                <a:solidFill>
                  <a:srgbClr val="002060"/>
                </a:solidFill>
                <a:latin typeface="Calibri" panose="020F0502020204030204" pitchFamily="34" charset="0"/>
              </a:rPr>
              <a:t> se admite controversia en otra oportunidad; </a:t>
            </a:r>
            <a:r>
              <a:rPr lang="es-CO" altLang="es-CO" sz="2000" dirty="0">
                <a:solidFill>
                  <a:srgbClr val="C00000"/>
                </a:solidFill>
                <a:latin typeface="Calibri" panose="020F0502020204030204" pitchFamily="34" charset="0"/>
              </a:rPr>
              <a:t>c) </a:t>
            </a:r>
            <a:r>
              <a:rPr lang="es-CO" altLang="es-CO" sz="2000" dirty="0">
                <a:solidFill>
                  <a:srgbClr val="002060"/>
                </a:solidFill>
                <a:latin typeface="Calibri" panose="020F0502020204030204" pitchFamily="34" charset="0"/>
              </a:rPr>
              <a:t>NO pueden declararse de oficio </a:t>
            </a:r>
            <a:endParaRPr lang="es-CO" altLang="es-CO" sz="15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56324" name="AutoShape 20"/>
          <p:cNvSpPr>
            <a:spLocks noChangeArrowheads="1"/>
          </p:cNvSpPr>
          <p:nvPr/>
        </p:nvSpPr>
        <p:spPr bwMode="auto">
          <a:xfrm>
            <a:off x="4859338" y="1504950"/>
            <a:ext cx="4032250" cy="484188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rgbClr val="A50021"/>
            </a:solidFill>
            <a:miter lim="800000"/>
            <a:headEnd/>
            <a:tailEnd/>
          </a:ln>
        </p:spPr>
        <p:txBody>
          <a:bodyPr anchor="ctr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CO" altLang="es-CO" sz="2400">
                <a:solidFill>
                  <a:srgbClr val="002060"/>
                </a:solidFill>
                <a:latin typeface="Calibri" panose="020F0502020204030204" pitchFamily="34" charset="0"/>
              </a:rPr>
              <a:t>Requisitos formales Título E</a:t>
            </a:r>
            <a:endParaRPr lang="es-ES" altLang="es-CO" sz="2400" b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56325" name="AutoShape 15"/>
          <p:cNvSpPr>
            <a:spLocks noChangeArrowheads="1"/>
          </p:cNvSpPr>
          <p:nvPr/>
        </p:nvSpPr>
        <p:spPr bwMode="auto">
          <a:xfrm>
            <a:off x="949325" y="981075"/>
            <a:ext cx="2636838" cy="441325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2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CO" altLang="es-CO" sz="2800" dirty="0">
                <a:solidFill>
                  <a:srgbClr val="A50021"/>
                </a:solidFill>
                <a:latin typeface="Calibri" panose="020F0502020204030204" pitchFamily="34" charset="0"/>
              </a:rPr>
              <a:t>C - 031 - 2019</a:t>
            </a:r>
            <a:endParaRPr lang="es-ES" altLang="es-CO" sz="2800" dirty="0">
              <a:solidFill>
                <a:srgbClr val="A50021"/>
              </a:solidFill>
              <a:latin typeface="Calibri" panose="020F0502020204030204" pitchFamily="34" charset="0"/>
            </a:endParaRPr>
          </a:p>
        </p:txBody>
      </p:sp>
      <p:sp>
        <p:nvSpPr>
          <p:cNvPr id="56326" name="AutoShape 16"/>
          <p:cNvSpPr>
            <a:spLocks noChangeArrowheads="1"/>
          </p:cNvSpPr>
          <p:nvPr/>
        </p:nvSpPr>
        <p:spPr bwMode="auto">
          <a:xfrm>
            <a:off x="107950" y="2133600"/>
            <a:ext cx="4319588" cy="4679950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CO" altLang="es-CO" sz="2000" dirty="0">
                <a:solidFill>
                  <a:srgbClr val="A50021"/>
                </a:solidFill>
                <a:latin typeface="Calibri" panose="020F0502020204030204" pitchFamily="34" charset="0"/>
              </a:rPr>
              <a:t>DECISIÓN: </a:t>
            </a:r>
            <a:r>
              <a:rPr lang="es-CO" altLang="es-CO" sz="2000" b="0" dirty="0">
                <a:solidFill>
                  <a:srgbClr val="002060"/>
                </a:solidFill>
                <a:latin typeface="Calibri" panose="020F0502020204030204" pitchFamily="34" charset="0"/>
              </a:rPr>
              <a:t>El requerimiento debe notificarse directamente. </a:t>
            </a:r>
            <a:r>
              <a:rPr lang="es-CO" altLang="es-CO" sz="2000" dirty="0">
                <a:solidFill>
                  <a:srgbClr val="002060"/>
                </a:solidFill>
                <a:latin typeface="Calibri" panose="020F0502020204030204" pitchFamily="34" charset="0"/>
              </a:rPr>
              <a:t>No por notificación subsidiaria por aviso</a:t>
            </a:r>
          </a:p>
          <a:p>
            <a:pPr algn="ctr" eaLnBrk="1" hangingPunct="1"/>
            <a:endParaRPr lang="es-CO" altLang="es-CO" sz="2000" b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s-CO" altLang="es-CO" sz="2000" dirty="0">
                <a:solidFill>
                  <a:srgbClr val="A50021"/>
                </a:solidFill>
                <a:latin typeface="Calibri" panose="020F0502020204030204" pitchFamily="34" charset="0"/>
              </a:rPr>
              <a:t>EXCESO RITUAL MANIFIESTO POR:         </a:t>
            </a:r>
            <a:r>
              <a:rPr lang="es-CO" altLang="es-CO" sz="2000" dirty="0">
                <a:solidFill>
                  <a:srgbClr val="C00000"/>
                </a:solidFill>
                <a:latin typeface="Calibri" panose="020F0502020204030204" pitchFamily="34" charset="0"/>
              </a:rPr>
              <a:t>a) </a:t>
            </a:r>
            <a:r>
              <a:rPr lang="es-CO" altLang="es-CO" sz="2000" b="0" dirty="0">
                <a:solidFill>
                  <a:srgbClr val="002060"/>
                </a:solidFill>
                <a:latin typeface="Calibri" panose="020F0502020204030204" pitchFamily="34" charset="0"/>
              </a:rPr>
              <a:t>Las notificaciones personales se hacen según 291 y 292 CGP; </a:t>
            </a:r>
            <a:r>
              <a:rPr lang="es-CO" altLang="es-CO" sz="2000" dirty="0">
                <a:solidFill>
                  <a:srgbClr val="C00000"/>
                </a:solidFill>
                <a:latin typeface="Calibri" panose="020F0502020204030204" pitchFamily="34" charset="0"/>
              </a:rPr>
              <a:t>b)</a:t>
            </a:r>
            <a:r>
              <a:rPr lang="es-CO" altLang="es-CO" sz="2000" b="0" dirty="0">
                <a:solidFill>
                  <a:srgbClr val="002060"/>
                </a:solidFill>
                <a:latin typeface="Calibri" panose="020F0502020204030204" pitchFamily="34" charset="0"/>
              </a:rPr>
              <a:t> El aviso es notificación personal ampliada; </a:t>
            </a:r>
            <a:r>
              <a:rPr lang="es-CO" altLang="es-CO" sz="2000" dirty="0">
                <a:solidFill>
                  <a:srgbClr val="C00000"/>
                </a:solidFill>
                <a:latin typeface="Calibri" panose="020F0502020204030204" pitchFamily="34" charset="0"/>
              </a:rPr>
              <a:t>c) </a:t>
            </a:r>
            <a:r>
              <a:rPr lang="es-CO" altLang="es-CO" sz="2000" b="0" dirty="0">
                <a:solidFill>
                  <a:srgbClr val="002060"/>
                </a:solidFill>
                <a:latin typeface="Calibri" panose="020F0502020204030204" pitchFamily="34" charset="0"/>
              </a:rPr>
              <a:t>No está justificada la diferencia con otros procesos (</a:t>
            </a:r>
            <a:r>
              <a:rPr lang="es-CO" altLang="es-CO" sz="2000" b="0" dirty="0">
                <a:solidFill>
                  <a:srgbClr val="A50021"/>
                </a:solidFill>
                <a:latin typeface="Calibri" panose="020F0502020204030204" pitchFamily="34" charset="0"/>
              </a:rPr>
              <a:t>Ej. </a:t>
            </a:r>
            <a:r>
              <a:rPr lang="es-CO" altLang="es-CO" sz="2000" b="0" dirty="0">
                <a:solidFill>
                  <a:srgbClr val="002060"/>
                </a:solidFill>
                <a:latin typeface="Calibri" panose="020F0502020204030204" pitchFamily="34" charset="0"/>
              </a:rPr>
              <a:t>Investigación paternidad); </a:t>
            </a:r>
            <a:r>
              <a:rPr lang="es-CO" altLang="es-CO" sz="2000" dirty="0">
                <a:solidFill>
                  <a:srgbClr val="C00000"/>
                </a:solidFill>
                <a:latin typeface="Calibri" panose="020F0502020204030204" pitchFamily="34" charset="0"/>
              </a:rPr>
              <a:t>d) </a:t>
            </a:r>
            <a:r>
              <a:rPr lang="es-CO" altLang="es-CO" sz="2000" b="0" dirty="0">
                <a:solidFill>
                  <a:srgbClr val="002060"/>
                </a:solidFill>
                <a:latin typeface="Calibri" panose="020F0502020204030204" pitchFamily="34" charset="0"/>
              </a:rPr>
              <a:t>El aviso electrónico es regla general en el mundo</a:t>
            </a:r>
          </a:p>
          <a:p>
            <a:pPr algn="ctr" eaLnBrk="1" hangingPunct="1"/>
            <a:r>
              <a:rPr lang="es-CO" altLang="es-CO" sz="2000" dirty="0">
                <a:solidFill>
                  <a:srgbClr val="A50021"/>
                </a:solidFill>
                <a:latin typeface="Calibri" panose="020F0502020204030204" pitchFamily="34" charset="0"/>
              </a:rPr>
              <a:t>Art. 8 Decreto 806/2020</a:t>
            </a:r>
          </a:p>
        </p:txBody>
      </p:sp>
      <p:sp>
        <p:nvSpPr>
          <p:cNvPr id="56327" name="AutoShape 21"/>
          <p:cNvSpPr>
            <a:spLocks noChangeArrowheads="1"/>
          </p:cNvSpPr>
          <p:nvPr/>
        </p:nvSpPr>
        <p:spPr bwMode="auto">
          <a:xfrm>
            <a:off x="252413" y="1504950"/>
            <a:ext cx="4032250" cy="484188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rgbClr val="A50021"/>
            </a:solidFill>
            <a:miter lim="800000"/>
            <a:headEnd/>
            <a:tailEnd/>
          </a:ln>
        </p:spPr>
        <p:txBody>
          <a:bodyPr anchor="ctr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CO" altLang="es-CO" sz="2400">
                <a:solidFill>
                  <a:srgbClr val="002060"/>
                </a:solidFill>
                <a:latin typeface="Calibri" panose="020F0502020204030204" pitchFamily="34" charset="0"/>
              </a:rPr>
              <a:t>Notificación Monitorio</a:t>
            </a:r>
            <a:endParaRPr lang="es-ES" altLang="es-CO" sz="2400" b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9688" y="185738"/>
            <a:ext cx="9072562" cy="722312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s-ES_tradnl" sz="4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DECISIONES PARA REFLEXIONAR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8316913" y="6640513"/>
            <a:ext cx="900112" cy="244475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s-ES" altLang="es-CO" sz="1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 de 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nimBg="1"/>
      <p:bldP spid="56323" grpId="0" animBg="1"/>
      <p:bldP spid="56324" grpId="0" animBg="1"/>
      <p:bldP spid="56325" grpId="0" animBg="1"/>
      <p:bldP spid="56326" grpId="0" animBg="1"/>
      <p:bldP spid="563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13"/>
          <p:cNvSpPr>
            <a:spLocks noChangeArrowheads="1"/>
          </p:cNvSpPr>
          <p:nvPr/>
        </p:nvSpPr>
        <p:spPr bwMode="auto">
          <a:xfrm>
            <a:off x="1022350" y="981075"/>
            <a:ext cx="2636838" cy="441325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2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CO" altLang="es-CO" sz="2800" dirty="0">
                <a:solidFill>
                  <a:srgbClr val="A50021"/>
                </a:solidFill>
                <a:latin typeface="Calibri" panose="020F0502020204030204" pitchFamily="34" charset="0"/>
              </a:rPr>
              <a:t>SU – 418/19  </a:t>
            </a:r>
            <a:endParaRPr lang="es-ES" altLang="es-CO" sz="2800" dirty="0">
              <a:solidFill>
                <a:srgbClr val="A50021"/>
              </a:solidFill>
              <a:latin typeface="Calibri" panose="020F0502020204030204" pitchFamily="34" charset="0"/>
            </a:endParaRPr>
          </a:p>
        </p:txBody>
      </p:sp>
      <p:sp>
        <p:nvSpPr>
          <p:cNvPr id="56323" name="AutoShape 14"/>
          <p:cNvSpPr>
            <a:spLocks noChangeArrowheads="1"/>
          </p:cNvSpPr>
          <p:nvPr/>
        </p:nvSpPr>
        <p:spPr bwMode="auto">
          <a:xfrm>
            <a:off x="179388" y="2133600"/>
            <a:ext cx="4321175" cy="4679950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CO" altLang="es-CO" sz="2000">
                <a:solidFill>
                  <a:srgbClr val="A50021"/>
                </a:solidFill>
                <a:latin typeface="Calibri" panose="020F0502020204030204" pitchFamily="34" charset="0"/>
              </a:rPr>
              <a:t>DECISIÓN: </a:t>
            </a:r>
            <a:r>
              <a:rPr lang="es-CO" altLang="es-CO" sz="2000" b="0">
                <a:solidFill>
                  <a:srgbClr val="002060"/>
                </a:solidFill>
                <a:latin typeface="Calibri" panose="020F0502020204030204" pitchFamily="34" charset="0"/>
              </a:rPr>
              <a:t>Puede declararse desierto el recurso cuando el  apelante, a pesar de haber ya sustentado, no asiste a la audiencia</a:t>
            </a:r>
          </a:p>
          <a:p>
            <a:pPr algn="ctr" eaLnBrk="1" hangingPunct="1"/>
            <a:endParaRPr lang="es-CO" altLang="es-CO" sz="2000" b="0" i="1">
              <a:solidFill>
                <a:srgbClr val="A50021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s-CO" altLang="es-CO" sz="2000">
                <a:solidFill>
                  <a:srgbClr val="A50021"/>
                </a:solidFill>
                <a:latin typeface="Calibri" panose="020F0502020204030204" pitchFamily="34" charset="0"/>
              </a:rPr>
              <a:t>INTERPRETACIÓN IRRAZONABLE Y EXCESO RITUAL MANIFIESTO POR:  </a:t>
            </a:r>
            <a:r>
              <a:rPr lang="es-CO" altLang="es-CO" sz="2000">
                <a:solidFill>
                  <a:srgbClr val="C00000"/>
                </a:solidFill>
                <a:latin typeface="Calibri" panose="020F0502020204030204" pitchFamily="34" charset="0"/>
              </a:rPr>
              <a:t>a)  </a:t>
            </a:r>
            <a:r>
              <a:rPr lang="es-CO" altLang="es-CO" sz="2000" b="0">
                <a:solidFill>
                  <a:srgbClr val="002060"/>
                </a:solidFill>
                <a:latin typeface="Calibri" panose="020F0502020204030204" pitchFamily="34" charset="0"/>
              </a:rPr>
              <a:t>Hace prevalecer la forma sobre el D. fundamental a impugnar; </a:t>
            </a:r>
            <a:r>
              <a:rPr lang="es-CO" altLang="es-CO" sz="2000">
                <a:solidFill>
                  <a:srgbClr val="C00000"/>
                </a:solidFill>
                <a:latin typeface="Calibri" panose="020F0502020204030204" pitchFamily="34" charset="0"/>
              </a:rPr>
              <a:t>b)</a:t>
            </a:r>
            <a:r>
              <a:rPr lang="es-CO" altLang="es-CO" sz="2000" b="0">
                <a:solidFill>
                  <a:srgbClr val="002060"/>
                </a:solidFill>
                <a:latin typeface="Calibri" panose="020F0502020204030204" pitchFamily="34" charset="0"/>
              </a:rPr>
              <a:t> Desconoce la finalidad de la sustentación; </a:t>
            </a:r>
            <a:r>
              <a:rPr lang="es-CO" altLang="es-CO" sz="2000">
                <a:solidFill>
                  <a:srgbClr val="C00000"/>
                </a:solidFill>
                <a:latin typeface="Calibri" panose="020F0502020204030204" pitchFamily="34" charset="0"/>
              </a:rPr>
              <a:t>c) </a:t>
            </a:r>
            <a:r>
              <a:rPr lang="es-CO" altLang="es-CO" sz="2000" b="0">
                <a:solidFill>
                  <a:srgbClr val="002060"/>
                </a:solidFill>
                <a:latin typeface="Calibri" panose="020F0502020204030204" pitchFamily="34" charset="0"/>
              </a:rPr>
              <a:t>Aplica sanción prevista en CGP </a:t>
            </a:r>
            <a:r>
              <a:rPr lang="es-MX" altLang="es-CO" sz="2000" b="0">
                <a:solidFill>
                  <a:srgbClr val="002060"/>
                </a:solidFill>
                <a:latin typeface="Calibri" panose="020F0502020204030204" pitchFamily="34" charset="0"/>
              </a:rPr>
              <a:t>para la falta de sustentación,</a:t>
            </a:r>
            <a:r>
              <a:rPr lang="es-CO" altLang="es-CO" sz="2000" b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s-CO" altLang="es-CO" sz="2000">
                <a:solidFill>
                  <a:srgbClr val="002060"/>
                </a:solidFill>
                <a:latin typeface="Calibri" panose="020F0502020204030204" pitchFamily="34" charset="0"/>
              </a:rPr>
              <a:t>NO</a:t>
            </a:r>
            <a:r>
              <a:rPr lang="es-CO" altLang="es-CO" sz="2000" b="0">
                <a:solidFill>
                  <a:srgbClr val="002060"/>
                </a:solidFill>
                <a:latin typeface="Calibri" panose="020F0502020204030204" pitchFamily="34" charset="0"/>
              </a:rPr>
              <a:t> para la inasistencia a la audiencia</a:t>
            </a:r>
          </a:p>
        </p:txBody>
      </p:sp>
      <p:sp>
        <p:nvSpPr>
          <p:cNvPr id="56324" name="AutoShape 20"/>
          <p:cNvSpPr>
            <a:spLocks noChangeArrowheads="1"/>
          </p:cNvSpPr>
          <p:nvPr/>
        </p:nvSpPr>
        <p:spPr bwMode="auto">
          <a:xfrm>
            <a:off x="323850" y="1504950"/>
            <a:ext cx="4032250" cy="484188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rgbClr val="A50021"/>
            </a:solidFill>
            <a:miter lim="800000"/>
            <a:headEnd/>
            <a:tailEnd/>
          </a:ln>
        </p:spPr>
        <p:txBody>
          <a:bodyPr anchor="ctr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CO" altLang="es-CO" sz="2400">
                <a:solidFill>
                  <a:srgbClr val="002060"/>
                </a:solidFill>
                <a:latin typeface="Calibri" panose="020F0502020204030204" pitchFamily="34" charset="0"/>
              </a:rPr>
              <a:t>Recurso de apelación</a:t>
            </a:r>
            <a:endParaRPr lang="es-ES" altLang="es-CO" sz="2400" b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56325" name="AutoShape 15"/>
          <p:cNvSpPr>
            <a:spLocks noChangeArrowheads="1"/>
          </p:cNvSpPr>
          <p:nvPr/>
        </p:nvSpPr>
        <p:spPr bwMode="auto">
          <a:xfrm>
            <a:off x="5148263" y="981075"/>
            <a:ext cx="3275012" cy="441325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2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CO" altLang="es-CO" sz="2800" dirty="0">
                <a:solidFill>
                  <a:srgbClr val="A50021"/>
                </a:solidFill>
                <a:latin typeface="Calibri" panose="020F0502020204030204" pitchFamily="34" charset="0"/>
              </a:rPr>
              <a:t>T-341/18 y C-443/19</a:t>
            </a:r>
            <a:endParaRPr lang="es-ES" altLang="es-CO" sz="2800" dirty="0">
              <a:solidFill>
                <a:srgbClr val="A50021"/>
              </a:solidFill>
              <a:latin typeface="Calibri" panose="020F0502020204030204" pitchFamily="34" charset="0"/>
            </a:endParaRPr>
          </a:p>
        </p:txBody>
      </p:sp>
      <p:sp>
        <p:nvSpPr>
          <p:cNvPr id="56326" name="AutoShape 16"/>
          <p:cNvSpPr>
            <a:spLocks noChangeArrowheads="1"/>
          </p:cNvSpPr>
          <p:nvPr/>
        </p:nvSpPr>
        <p:spPr bwMode="auto">
          <a:xfrm>
            <a:off x="4673600" y="2133600"/>
            <a:ext cx="4319588" cy="4679950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CO" altLang="es-CO" sz="2000" dirty="0">
                <a:solidFill>
                  <a:srgbClr val="A50021"/>
                </a:solidFill>
                <a:latin typeface="Calibri" panose="020F0502020204030204" pitchFamily="34" charset="0"/>
              </a:rPr>
              <a:t>DECISIÓN: </a:t>
            </a:r>
            <a:r>
              <a:rPr lang="es-CO" altLang="es-CO" sz="2000" b="0" dirty="0">
                <a:solidFill>
                  <a:srgbClr val="002060"/>
                </a:solidFill>
                <a:latin typeface="Calibri" panose="020F0502020204030204" pitchFamily="34" charset="0"/>
              </a:rPr>
              <a:t>Inexequible expresión “</a:t>
            </a:r>
            <a:r>
              <a:rPr lang="es-CO" altLang="es-CO" sz="2000" b="0" i="1" dirty="0">
                <a:solidFill>
                  <a:srgbClr val="002060"/>
                </a:solidFill>
                <a:latin typeface="Calibri" panose="020F0502020204030204" pitchFamily="34" charset="0"/>
              </a:rPr>
              <a:t>de pleno derecho</a:t>
            </a:r>
            <a:r>
              <a:rPr lang="es-CO" altLang="es-CO" sz="2000" b="0" dirty="0">
                <a:solidFill>
                  <a:srgbClr val="002060"/>
                </a:solidFill>
                <a:latin typeface="Calibri" panose="020F0502020204030204" pitchFamily="34" charset="0"/>
              </a:rPr>
              <a:t>” y exequible condicionadamente 121.</a:t>
            </a:r>
          </a:p>
          <a:p>
            <a:pPr algn="ctr" eaLnBrk="1" hangingPunct="1"/>
            <a:endParaRPr lang="es-CO" altLang="es-CO" sz="2000" b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s-CO" altLang="es-CO" sz="2000" b="0" dirty="0">
                <a:solidFill>
                  <a:srgbClr val="002060"/>
                </a:solidFill>
                <a:latin typeface="Calibri" panose="020F0502020204030204" pitchFamily="34" charset="0"/>
              </a:rPr>
              <a:t>El término debe cumplirse. Las partes pueden reclamar por vencimiento – Es nulidad </a:t>
            </a:r>
            <a:r>
              <a:rPr lang="es-CO" altLang="es-CO" sz="20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saneable</a:t>
            </a:r>
            <a:endParaRPr lang="es-CO" altLang="es-CO" sz="2000" b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es-CO" altLang="es-CO" sz="2000" b="0" dirty="0">
              <a:solidFill>
                <a:srgbClr val="A50021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s-CO" altLang="es-CO" sz="2000" dirty="0">
                <a:solidFill>
                  <a:srgbClr val="A50021"/>
                </a:solidFill>
                <a:latin typeface="Calibri" panose="020F0502020204030204" pitchFamily="34" charset="0"/>
              </a:rPr>
              <a:t>LA INSANEABILIDAD INCURRÍA EN EXCESO RITUAL MANIFIESTO POR:  </a:t>
            </a:r>
            <a:r>
              <a:rPr lang="es-CO" altLang="es-CO" sz="2000" dirty="0">
                <a:solidFill>
                  <a:srgbClr val="C00000"/>
                </a:solidFill>
                <a:latin typeface="Calibri" panose="020F0502020204030204" pitchFamily="34" charset="0"/>
              </a:rPr>
              <a:t>a) </a:t>
            </a:r>
            <a:r>
              <a:rPr lang="es-CO" altLang="es-CO" sz="2000" b="0" dirty="0">
                <a:solidFill>
                  <a:srgbClr val="002060"/>
                </a:solidFill>
                <a:latin typeface="Calibri" panose="020F0502020204030204" pitchFamily="34" charset="0"/>
              </a:rPr>
              <a:t>Contrariar al régimen de nulidades que permite saneamiento; </a:t>
            </a:r>
            <a:r>
              <a:rPr lang="es-CO" altLang="es-CO" sz="2000" dirty="0">
                <a:solidFill>
                  <a:srgbClr val="C00000"/>
                </a:solidFill>
                <a:latin typeface="Calibri" panose="020F0502020204030204" pitchFamily="34" charset="0"/>
              </a:rPr>
              <a:t>b)</a:t>
            </a:r>
            <a:r>
              <a:rPr lang="es-CO" altLang="es-CO" sz="2000" b="0" dirty="0">
                <a:solidFill>
                  <a:srgbClr val="002060"/>
                </a:solidFill>
                <a:latin typeface="Calibri" panose="020F0502020204030204" pitchFamily="34" charset="0"/>
              </a:rPr>
              <a:t> Provocar mayores dilaciones del proceso</a:t>
            </a:r>
          </a:p>
        </p:txBody>
      </p:sp>
      <p:sp>
        <p:nvSpPr>
          <p:cNvPr id="56327" name="AutoShape 21"/>
          <p:cNvSpPr>
            <a:spLocks noChangeArrowheads="1"/>
          </p:cNvSpPr>
          <p:nvPr/>
        </p:nvSpPr>
        <p:spPr bwMode="auto">
          <a:xfrm>
            <a:off x="4818063" y="1504950"/>
            <a:ext cx="4032250" cy="484188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rgbClr val="A50021"/>
            </a:solidFill>
            <a:miter lim="800000"/>
            <a:headEnd/>
            <a:tailEnd/>
          </a:ln>
        </p:spPr>
        <p:txBody>
          <a:bodyPr anchor="ctr"/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CO" altLang="es-CO" sz="2400">
                <a:solidFill>
                  <a:srgbClr val="002060"/>
                </a:solidFill>
                <a:latin typeface="Calibri" panose="020F0502020204030204" pitchFamily="34" charset="0"/>
              </a:rPr>
              <a:t>Término duración proceso</a:t>
            </a:r>
            <a:endParaRPr lang="es-ES" altLang="es-CO" sz="2400" b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9688" y="185738"/>
            <a:ext cx="9072562" cy="722312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s-ES_tradnl" sz="4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DECISIONES PARA REFLEXIONAR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8316913" y="6640513"/>
            <a:ext cx="900112" cy="244475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s-ES" altLang="es-CO" sz="1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 de 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nimBg="1"/>
      <p:bldP spid="56323" grpId="0" animBg="1"/>
      <p:bldP spid="56324" grpId="0" animBg="1"/>
      <p:bldP spid="56325" grpId="0" animBg="1"/>
      <p:bldP spid="56326" grpId="0" animBg="1"/>
      <p:bldP spid="563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1476375" y="1449388"/>
            <a:ext cx="7559675" cy="2554287"/>
          </a:xfrm>
          <a:prstGeom prst="rect">
            <a:avLst/>
          </a:prstGeom>
          <a:noFill/>
          <a:ln w="3175" cap="sq">
            <a:solidFill>
              <a:srgbClr val="A5002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ES_tradnl" altLang="es-CO" sz="2200" b="0" i="1">
                <a:solidFill>
                  <a:srgbClr val="002060"/>
                </a:solidFill>
                <a:latin typeface="Calibri" panose="020F0502020204030204" pitchFamily="34" charset="0"/>
              </a:rPr>
              <a:t>“</a:t>
            </a:r>
            <a:r>
              <a:rPr lang="es-CO" altLang="es-CO" sz="2200" b="0" i="1">
                <a:solidFill>
                  <a:srgbClr val="002060"/>
                </a:solidFill>
                <a:latin typeface="Calibri" panose="020F0502020204030204" pitchFamily="34" charset="0"/>
              </a:rPr>
              <a:t>En conclusión, </a:t>
            </a:r>
            <a:r>
              <a:rPr lang="es-CO" altLang="es-CO" sz="2200" i="1">
                <a:solidFill>
                  <a:srgbClr val="002060"/>
                </a:solidFill>
                <a:latin typeface="Calibri" panose="020F0502020204030204" pitchFamily="34" charset="0"/>
              </a:rPr>
              <a:t>los defectos subsanables no pueden convertirse en insubsanables</a:t>
            </a:r>
            <a:r>
              <a:rPr lang="es-CO" altLang="es-CO" sz="2200" b="0" i="1">
                <a:solidFill>
                  <a:srgbClr val="002060"/>
                </a:solidFill>
                <a:latin typeface="Calibri" panose="020F0502020204030204" pitchFamily="34" charset="0"/>
              </a:rPr>
              <a:t> por inactividad del órgano jurisdiccional” </a:t>
            </a:r>
            <a:r>
              <a:rPr lang="es-CO" altLang="es-CO" sz="2200" b="0">
                <a:solidFill>
                  <a:srgbClr val="002060"/>
                </a:solidFill>
                <a:latin typeface="Calibri" panose="020F0502020204030204" pitchFamily="34" charset="0"/>
              </a:rPr>
              <a:t>más cuando generalmente existe la posibilidad de </a:t>
            </a:r>
            <a:r>
              <a:rPr lang="es-CO" altLang="es-CO" sz="2200" b="0" i="1">
                <a:solidFill>
                  <a:srgbClr val="002060"/>
                </a:solidFill>
                <a:latin typeface="Calibri" panose="020F0502020204030204" pitchFamily="34" charset="0"/>
              </a:rPr>
              <a:t>“advertir tempestivamente de su existencia al interesado para que subsane dichos defectos” </a:t>
            </a:r>
          </a:p>
          <a:p>
            <a:pPr algn="ctr" eaLnBrk="1" hangingPunct="1"/>
            <a:endParaRPr lang="es-CO" altLang="es-CO" sz="2200">
              <a:solidFill>
                <a:srgbClr val="00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s-CO" altLang="es-CO" sz="1400" b="0">
                <a:solidFill>
                  <a:srgbClr val="A50021"/>
                </a:solidFill>
                <a:latin typeface="Calibri" panose="020F0502020204030204" pitchFamily="34" charset="0"/>
              </a:rPr>
              <a:t>Joan Pico i Junoy - Las garantías constitucionales del proceso</a:t>
            </a:r>
          </a:p>
          <a:p>
            <a:pPr algn="ctr" eaLnBrk="1" hangingPunct="1"/>
            <a:r>
              <a:rPr lang="es-CO" altLang="es-CO" sz="1400" b="0">
                <a:solidFill>
                  <a:srgbClr val="A50021"/>
                </a:solidFill>
                <a:latin typeface="Calibri" panose="020F0502020204030204" pitchFamily="34" charset="0"/>
              </a:rPr>
              <a:t>Consejo de Estado, 30 de noviembre de 2000 - Radicación 6227 </a:t>
            </a:r>
            <a:endParaRPr lang="es-ES_tradnl" altLang="es-CO" sz="2200">
              <a:solidFill>
                <a:srgbClr val="00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26 Grupo"/>
          <p:cNvGrpSpPr>
            <a:grpSpLocks/>
          </p:cNvGrpSpPr>
          <p:nvPr/>
        </p:nvGrpSpPr>
        <p:grpSpPr bwMode="auto">
          <a:xfrm rot="-5400000">
            <a:off x="-469106" y="2132807"/>
            <a:ext cx="2592387" cy="1295400"/>
            <a:chOff x="304800" y="143636"/>
            <a:chExt cx="4000500" cy="1834091"/>
          </a:xfrm>
        </p:grpSpPr>
        <p:sp>
          <p:nvSpPr>
            <p:cNvPr id="60426" name="Rectangle 3"/>
            <p:cNvSpPr>
              <a:spLocks noChangeArrowheads="1"/>
            </p:cNvSpPr>
            <p:nvPr/>
          </p:nvSpPr>
          <p:spPr bwMode="auto">
            <a:xfrm>
              <a:off x="477661" y="494457"/>
              <a:ext cx="3654778" cy="400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sq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anchor="ctr">
              <a:spAutoFit/>
            </a:bodyPr>
            <a:lstStyle>
              <a:lvl1pPr defTabSz="758825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1pPr>
              <a:lvl2pPr marL="742950" indent="-285750" defTabSz="758825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2pPr>
              <a:lvl3pPr marL="1143000" indent="-228600" defTabSz="758825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3pPr>
              <a:lvl4pPr marL="1600200" indent="-228600" defTabSz="758825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4pPr>
              <a:lvl5pPr marL="2057400" indent="-228600" defTabSz="758825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5pPr>
              <a:lvl6pPr marL="2514600" indent="-228600" defTabSz="758825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6pPr>
              <a:lvl7pPr marL="2971800" indent="-228600" defTabSz="758825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7pPr>
              <a:lvl8pPr marL="3429000" indent="-228600" defTabSz="758825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8pPr>
              <a:lvl9pPr marL="3886200" indent="-228600" defTabSz="758825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buClr>
                  <a:schemeClr val="folHlink"/>
                </a:buClr>
              </a:pPr>
              <a:r>
                <a:rPr lang="es-CO" altLang="es-CO" sz="2000">
                  <a:solidFill>
                    <a:srgbClr val="00206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SUBSANACIÓN</a:t>
              </a:r>
              <a:endParaRPr lang="es-ES" altLang="es-CO" sz="200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427" name="32 Llamada de flecha hacia abajo"/>
            <p:cNvSpPr>
              <a:spLocks noChangeArrowheads="1"/>
            </p:cNvSpPr>
            <p:nvPr/>
          </p:nvSpPr>
          <p:spPr bwMode="auto">
            <a:xfrm>
              <a:off x="304800" y="143636"/>
              <a:ext cx="4000500" cy="1834091"/>
            </a:xfrm>
            <a:prstGeom prst="downArrowCallout">
              <a:avLst>
                <a:gd name="adj1" fmla="val 25003"/>
                <a:gd name="adj2" fmla="val 25003"/>
                <a:gd name="adj3" fmla="val 25000"/>
                <a:gd name="adj4" fmla="val 64977"/>
              </a:avLst>
            </a:prstGeom>
            <a:noFill/>
            <a:ln w="28575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s-CO" altLang="es-CO" sz="200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366" name="Rectangle 3"/>
          <p:cNvSpPr>
            <a:spLocks noChangeArrowheads="1"/>
          </p:cNvSpPr>
          <p:nvPr/>
        </p:nvSpPr>
        <p:spPr bwMode="auto">
          <a:xfrm>
            <a:off x="1476375" y="4273550"/>
            <a:ext cx="7559675" cy="2524125"/>
          </a:xfrm>
          <a:prstGeom prst="rect">
            <a:avLst/>
          </a:prstGeom>
          <a:noFill/>
          <a:ln w="3175" cap="sq">
            <a:solidFill>
              <a:srgbClr val="A5002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  <a:tab pos="914400" algn="l"/>
                <a:tab pos="1371600" algn="l"/>
                <a:tab pos="1828800" algn="l"/>
              </a:tabLs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CO" altLang="es-CO" sz="2200" b="0">
                <a:solidFill>
                  <a:srgbClr val="002060"/>
                </a:solidFill>
                <a:latin typeface="Calibri" panose="020F0502020204030204" pitchFamily="34" charset="0"/>
              </a:rPr>
              <a:t>"..</a:t>
            </a:r>
            <a:r>
              <a:rPr lang="es-CO" altLang="es-CO" sz="2200" b="0" i="1">
                <a:solidFill>
                  <a:srgbClr val="002060"/>
                </a:solidFill>
                <a:latin typeface="Calibri" panose="020F0502020204030204" pitchFamily="34" charset="0"/>
              </a:rPr>
              <a:t>La Corte no se explica el criterio según el cual toda resolución ejecutoriada es ley del proceso.  Las únicas providencias que vinculan al juez son las sentencias... </a:t>
            </a:r>
            <a:r>
              <a:rPr lang="es-CO" altLang="es-CO" sz="2200" i="1">
                <a:solidFill>
                  <a:srgbClr val="002060"/>
                </a:solidFill>
                <a:latin typeface="Calibri" panose="020F0502020204030204" pitchFamily="34" charset="0"/>
              </a:rPr>
              <a:t>Pero el error cometido por el juez en una providencia que se dejó ejecutoriar no lo obliga, como efecto de ella, a incurrir en otro yerro</a:t>
            </a:r>
            <a:r>
              <a:rPr lang="es-CO" altLang="es-CO" sz="2200" b="0">
                <a:solidFill>
                  <a:srgbClr val="002060"/>
                </a:solidFill>
                <a:latin typeface="Calibri" panose="020F0502020204030204" pitchFamily="34" charset="0"/>
              </a:rPr>
              <a:t>..." </a:t>
            </a:r>
          </a:p>
          <a:p>
            <a:pPr algn="ctr" eaLnBrk="1" hangingPunct="1"/>
            <a:endParaRPr lang="es-CO" altLang="es-CO" sz="2000" b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s-CO" altLang="es-CO" sz="1400" b="0">
                <a:solidFill>
                  <a:srgbClr val="A50021"/>
                </a:solidFill>
                <a:latin typeface="Calibri" panose="020F0502020204030204" pitchFamily="34" charset="0"/>
              </a:rPr>
              <a:t>CSDJ, Sala Civil: Providencias del 19 de agosto de 1977, 4 de febrero de 1981, 25 de agosto 25 de 1988, 28 de octubre 28 de 1.988, 18 de abril de 1.991</a:t>
            </a:r>
            <a:endParaRPr lang="es-ES_tradnl" altLang="es-CO" sz="1400" b="0">
              <a:solidFill>
                <a:srgbClr val="A50021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25 Grupo"/>
          <p:cNvGrpSpPr>
            <a:grpSpLocks/>
          </p:cNvGrpSpPr>
          <p:nvPr/>
        </p:nvGrpSpPr>
        <p:grpSpPr bwMode="auto">
          <a:xfrm rot="-5400000">
            <a:off x="-469106" y="4869657"/>
            <a:ext cx="2592387" cy="1295400"/>
            <a:chOff x="4883150" y="154749"/>
            <a:chExt cx="4000500" cy="1834091"/>
          </a:xfrm>
        </p:grpSpPr>
        <p:sp>
          <p:nvSpPr>
            <p:cNvPr id="60424" name="32 Llamada de flecha hacia abajo"/>
            <p:cNvSpPr>
              <a:spLocks noChangeArrowheads="1"/>
            </p:cNvSpPr>
            <p:nvPr/>
          </p:nvSpPr>
          <p:spPr bwMode="auto">
            <a:xfrm>
              <a:off x="4883150" y="154749"/>
              <a:ext cx="4000500" cy="1834091"/>
            </a:xfrm>
            <a:prstGeom prst="downArrowCallout">
              <a:avLst>
                <a:gd name="adj1" fmla="val 25003"/>
                <a:gd name="adj2" fmla="val 25003"/>
                <a:gd name="adj3" fmla="val 25000"/>
                <a:gd name="adj4" fmla="val 64977"/>
              </a:avLst>
            </a:prstGeom>
            <a:noFill/>
            <a:ln w="28575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s-CO" altLang="es-CO" sz="200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425" name="Rectangle 3"/>
            <p:cNvSpPr>
              <a:spLocks noChangeArrowheads="1"/>
            </p:cNvSpPr>
            <p:nvPr/>
          </p:nvSpPr>
          <p:spPr bwMode="auto">
            <a:xfrm>
              <a:off x="5056012" y="588480"/>
              <a:ext cx="3654778" cy="325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sq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anchor="ctr">
              <a:spAutoFit/>
            </a:bodyPr>
            <a:lstStyle>
              <a:lvl1pPr marL="485775" indent="-485775" defTabSz="758825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1pPr>
              <a:lvl2pPr marL="742950" indent="-285750" defTabSz="758825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2pPr>
              <a:lvl3pPr marL="1143000" indent="-228600" defTabSz="758825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3pPr>
              <a:lvl4pPr marL="1600200" indent="-228600" defTabSz="758825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4pPr>
              <a:lvl5pPr marL="2057400" indent="-228600" defTabSz="758825"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5pPr>
              <a:lvl6pPr marL="2514600" indent="-228600" defTabSz="758825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6pPr>
              <a:lvl7pPr marL="2971800" indent="-228600" defTabSz="758825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7pPr>
              <a:lvl8pPr marL="3429000" indent="-228600" defTabSz="758825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8pPr>
              <a:lvl9pPr marL="3886200" indent="-228600" defTabSz="758825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rgbClr val="FF99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buClr>
                  <a:schemeClr val="folHlink"/>
                </a:buClr>
              </a:pPr>
              <a:r>
                <a:rPr lang="es-MX" altLang="es-CO" sz="2000">
                  <a:solidFill>
                    <a:srgbClr val="00206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ANTIPROCESALISMO</a:t>
              </a:r>
            </a:p>
          </p:txBody>
        </p:sp>
      </p:grp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838200" y="17463"/>
            <a:ext cx="74755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rgbClr val="FF99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es-CO" altLang="es-CO" sz="4000">
                <a:solidFill>
                  <a:srgbClr val="A50021"/>
                </a:solidFill>
                <a:latin typeface="Calibri" panose="020F0502020204030204" pitchFamily="34" charset="0"/>
                <a:ea typeface="BatangChe" pitchFamily="49" charset="-127"/>
                <a:cs typeface="Calibri" panose="020F0502020204030204" pitchFamily="34" charset="0"/>
              </a:rPr>
              <a:t>DOS APLICACIONES                       DEL EXCESO RITUAL MANIFIESTO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8316913" y="6640513"/>
            <a:ext cx="900112" cy="244475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s-ES" altLang="es-CO" sz="1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 de 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6" grpId="0" animBg="1"/>
    </p:bldLst>
  </p:timing>
</p:sld>
</file>

<file path=ppt/theme/theme1.xml><?xml version="1.0" encoding="utf-8"?>
<a:theme xmlns:a="http://schemas.openxmlformats.org/drawingml/2006/main" name="CON MAR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 MARC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rgbClr val="FF99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s-ES_tradnl" sz="16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Bookman Old Style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rgbClr val="FF99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s-ES_tradnl" sz="16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Bookman Old Style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CON MARC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 MARC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iseño personalizado">
  <a:themeElements>
    <a:clrScheme name="1_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rgbClr val="FF99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s-ES_tradnl" sz="16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Bookman Old Style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rgbClr val="FF99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s-ES_tradnl" sz="16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Bookman Old Style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1_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iseño personalizado">
  <a:themeElements>
    <a:clrScheme name="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rgbClr val="FF99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s-ES_tradnl" sz="16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Bookman Old Style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rgbClr val="FF99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s-ES_tradnl" sz="16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Bookman Old Style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CON MARCA">
  <a:themeElements>
    <a:clrScheme name="">
      <a:dk1>
        <a:srgbClr val="000000"/>
      </a:dk1>
      <a:lt1>
        <a:srgbClr val="A50021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CFAAAB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N MARC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rgbClr val="FF99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s-ES_tradnl" sz="16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Bookman Old Style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rgbClr val="FF99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s-ES_tradnl" sz="16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Bookman Old Style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CON MARC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 MARC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CON MAR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 MARC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rgbClr val="FF99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s-ES_tradnl" sz="16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Bookman Old Style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rgbClr val="FF99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s-ES_tradnl" sz="16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Bookman Old Style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CON MARC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 MARC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CON MARCA">
  <a:themeElements>
    <a:clrScheme name="">
      <a:dk1>
        <a:srgbClr val="000000"/>
      </a:dk1>
      <a:lt1>
        <a:srgbClr val="A50021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CFAAAB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N MARC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rgbClr val="FF99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s-ES_tradnl" sz="16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Bookman Old Style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rgbClr val="FF99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s-ES_tradnl" sz="16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Bookman Old Style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CON MARC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 MARC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CON MARCA">
  <a:themeElements>
    <a:clrScheme name="">
      <a:dk1>
        <a:srgbClr val="000000"/>
      </a:dk1>
      <a:lt1>
        <a:srgbClr val="A50021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CFAAAB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800" b="1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Bookman Old Style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800" b="1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Bookman Old Style" pitchFamily="18" charset="0"/>
            <a:cs typeface="Arial" charset="0"/>
          </a:defRPr>
        </a:defPPr>
      </a:lstStyle>
    </a:lnDef>
  </a:objectDefaults>
  <a:extraClrSchemeLst>
    <a:extraClrScheme>
      <a:clrScheme name="CON MARC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 MARC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CON MAR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 MARC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rgbClr val="FF99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s-ES_tradnl" sz="16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Bookman Old Style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rgbClr val="FF99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s-ES_tradnl" sz="16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Bookman Old Style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CON MARC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 MARC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CON MARCA">
  <a:themeElements>
    <a:clrScheme name="">
      <a:dk1>
        <a:srgbClr val="000000"/>
      </a:dk1>
      <a:lt1>
        <a:srgbClr val="A50021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CFAAAB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800" b="1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Bookman Old Style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800" b="1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Bookman Old Style" pitchFamily="18" charset="0"/>
            <a:cs typeface="Arial" charset="0"/>
          </a:defRPr>
        </a:defPPr>
      </a:lstStyle>
    </a:lnDef>
  </a:objectDefaults>
  <a:extraClrSchemeLst>
    <a:extraClrScheme>
      <a:clrScheme name="CON MARC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 MARC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 MARC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Office\Plantillas\CON MARCA.pot</Template>
  <TotalTime>31013</TotalTime>
  <Words>1466</Words>
  <Application>Microsoft Office PowerPoint</Application>
  <PresentationFormat>Presentación en pantalla (4:3)</PresentationFormat>
  <Paragraphs>231</Paragraphs>
  <Slides>11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9</vt:i4>
      </vt:variant>
      <vt:variant>
        <vt:lpstr>Títulos de diapositiva</vt:lpstr>
      </vt:variant>
      <vt:variant>
        <vt:i4>11</vt:i4>
      </vt:variant>
    </vt:vector>
  </HeadingPairs>
  <TitlesOfParts>
    <vt:vector size="25" baseType="lpstr">
      <vt:lpstr>Arial</vt:lpstr>
      <vt:lpstr>Bookman Old Style</vt:lpstr>
      <vt:lpstr>Calibri</vt:lpstr>
      <vt:lpstr>Times New Roman</vt:lpstr>
      <vt:lpstr>Wingdings</vt:lpstr>
      <vt:lpstr>CON MARCA</vt:lpstr>
      <vt:lpstr>1_Diseño personalizado</vt:lpstr>
      <vt:lpstr>Diseño personalizado</vt:lpstr>
      <vt:lpstr>1_CON MARCA</vt:lpstr>
      <vt:lpstr>2_CON MARCA</vt:lpstr>
      <vt:lpstr>3_CON MARCA</vt:lpstr>
      <vt:lpstr>5_CON MARCA</vt:lpstr>
      <vt:lpstr>4_CON MARCA</vt:lpstr>
      <vt:lpstr>6_CON MARCA</vt:lpstr>
      <vt:lpstr>Presentación de PowerPoint</vt:lpstr>
      <vt:lpstr>Presentación de PowerPoint</vt:lpstr>
      <vt:lpstr>Presentación de PowerPoint</vt:lpstr>
      <vt:lpstr>Presentación de PowerPoint</vt:lpstr>
      <vt:lpstr>NORMAS RECTORAS CGP COLOMBIANO Artículos 1 a 14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ULISES</dc:creator>
  <cp:lastModifiedBy>CARLOS COLMENARES</cp:lastModifiedBy>
  <cp:revision>1482</cp:revision>
  <cp:lastPrinted>2019-03-29T18:49:30Z</cp:lastPrinted>
  <dcterms:created xsi:type="dcterms:W3CDTF">2003-04-03T20:47:29Z</dcterms:created>
  <dcterms:modified xsi:type="dcterms:W3CDTF">2020-07-26T14:50:11Z</dcterms:modified>
</cp:coreProperties>
</file>